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317" r:id="rId2"/>
    <p:sldId id="296" r:id="rId3"/>
    <p:sldId id="298" r:id="rId4"/>
    <p:sldId id="297" r:id="rId5"/>
    <p:sldId id="318" r:id="rId6"/>
    <p:sldId id="313" r:id="rId7"/>
    <p:sldId id="322" r:id="rId8"/>
    <p:sldId id="323" r:id="rId9"/>
    <p:sldId id="324" r:id="rId10"/>
    <p:sldId id="299" r:id="rId11"/>
    <p:sldId id="319" r:id="rId12"/>
    <p:sldId id="300" r:id="rId13"/>
    <p:sldId id="320" r:id="rId14"/>
    <p:sldId id="321" r:id="rId15"/>
    <p:sldId id="301" r:id="rId16"/>
    <p:sldId id="314" r:id="rId17"/>
    <p:sldId id="315" r:id="rId18"/>
    <p:sldId id="325" r:id="rId19"/>
    <p:sldId id="303" r:id="rId20"/>
    <p:sldId id="302" r:id="rId21"/>
    <p:sldId id="304" r:id="rId22"/>
    <p:sldId id="305" r:id="rId23"/>
    <p:sldId id="306" r:id="rId24"/>
    <p:sldId id="307" r:id="rId25"/>
    <p:sldId id="308" r:id="rId26"/>
    <p:sldId id="326" r:id="rId27"/>
    <p:sldId id="310" r:id="rId28"/>
    <p:sldId id="316" r:id="rId29"/>
    <p:sldId id="309" r:id="rId30"/>
    <p:sldId id="311" r:id="rId31"/>
    <p:sldId id="256" r:id="rId32"/>
    <p:sldId id="258" r:id="rId33"/>
    <p:sldId id="257" r:id="rId34"/>
    <p:sldId id="260" r:id="rId35"/>
    <p:sldId id="261" r:id="rId36"/>
    <p:sldId id="262" r:id="rId37"/>
    <p:sldId id="295" r:id="rId38"/>
    <p:sldId id="263" r:id="rId39"/>
    <p:sldId id="264" r:id="rId40"/>
    <p:sldId id="265" r:id="rId41"/>
    <p:sldId id="266" r:id="rId42"/>
    <p:sldId id="267" r:id="rId43"/>
    <p:sldId id="268" r:id="rId44"/>
    <p:sldId id="269" r:id="rId45"/>
    <p:sldId id="270" r:id="rId46"/>
    <p:sldId id="271" r:id="rId47"/>
    <p:sldId id="272" r:id="rId48"/>
    <p:sldId id="273" r:id="rId49"/>
    <p:sldId id="274" r:id="rId50"/>
    <p:sldId id="275" r:id="rId51"/>
    <p:sldId id="276" r:id="rId52"/>
    <p:sldId id="277" r:id="rId53"/>
    <p:sldId id="278" r:id="rId54"/>
    <p:sldId id="279" r:id="rId55"/>
    <p:sldId id="280" r:id="rId56"/>
    <p:sldId id="281" r:id="rId57"/>
    <p:sldId id="282" r:id="rId58"/>
    <p:sldId id="283" r:id="rId59"/>
    <p:sldId id="312" r:id="rId60"/>
    <p:sldId id="290" r:id="rId61"/>
    <p:sldId id="293" r:id="rId62"/>
    <p:sldId id="285" r:id="rId63"/>
    <p:sldId id="291" r:id="rId64"/>
    <p:sldId id="286" r:id="rId65"/>
    <p:sldId id="289" r:id="rId66"/>
    <p:sldId id="292" r:id="rId67"/>
    <p:sldId id="284" r:id="rId68"/>
    <p:sldId id="287" r:id="rId69"/>
    <p:sldId id="294" r:id="rId70"/>
    <p:sldId id="288"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E5670A-2565-4E1E-8290-B5D9F323C014}" type="datetimeFigureOut">
              <a:rPr lang="en-US" smtClean="0"/>
              <a:pPr/>
              <a:t>03/27/2015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BC65A8-7895-49EC-B9C2-61B576F4516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CD5F21-679A-4279-AFBD-2B0C55DDBAB2}" type="datetimeFigureOut">
              <a:rPr lang="en-US" smtClean="0"/>
              <a:pPr/>
              <a:t>03/27/2015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0C2CEA-9885-4B94-8A21-A9CB1DA64C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0C2CEA-9885-4B94-8A21-A9CB1DA64C1F}" type="slidenum">
              <a:rPr lang="en-US" smtClean="0"/>
              <a:pPr/>
              <a:t>70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362AF-3676-4E82-B751-3F34A754598C}" type="datetimeFigureOut">
              <a:rPr lang="en-US" smtClean="0"/>
              <a:pPr/>
              <a:t>03/27/2015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348ED-2E72-43F0-A4EE-5B5F312182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362AF-3676-4E82-B751-3F34A754598C}" type="datetimeFigureOut">
              <a:rPr lang="en-US" smtClean="0"/>
              <a:pPr/>
              <a:t>03/27/2015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348ED-2E72-43F0-A4EE-5B5F312182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EOC STAAR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YES… we know we tell you some things differently than your other teachers, but that is because there is not ONE “right way” to take a test, or ONE “universal way” to write an essay, or ONE “perfect way” to teach you how to be a good writer or reader.</a:t>
            </a:r>
          </a:p>
          <a:p>
            <a:r>
              <a:rPr lang="en-US" dirty="0" smtClean="0"/>
              <a:t>HOWEVER, collectively, we have given you MANY skills and options on how to be successful.</a:t>
            </a:r>
          </a:p>
          <a:p>
            <a:r>
              <a:rPr lang="en-US" dirty="0" smtClean="0"/>
              <a:t>We have given you SKILLS to be a good reader,  and STRUCTURES on how to write an effective short answer or essay.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fontScale="92500"/>
          </a:bodyPr>
          <a:lstStyle/>
          <a:p>
            <a:r>
              <a:rPr lang="en-US" dirty="0" smtClean="0"/>
              <a:t>Brainstorm key idea of question. (message of communication in workplace)</a:t>
            </a:r>
          </a:p>
          <a:p>
            <a:pPr lvl="1"/>
            <a:r>
              <a:rPr lang="en-US" dirty="0" smtClean="0"/>
              <a:t>Show respect</a:t>
            </a:r>
          </a:p>
          <a:p>
            <a:pPr lvl="1"/>
            <a:r>
              <a:rPr lang="en-US" dirty="0" smtClean="0"/>
              <a:t>Professional communication requires verbal and nonverbal communication skills</a:t>
            </a:r>
          </a:p>
          <a:p>
            <a:r>
              <a:rPr lang="en-US" dirty="0" smtClean="0"/>
              <a:t>Write an answer…don’t be fancy at this point…rough draft!! Take your basic question and write.</a:t>
            </a:r>
          </a:p>
          <a:p>
            <a:r>
              <a:rPr lang="en-US" dirty="0" smtClean="0"/>
              <a:t>What </a:t>
            </a:r>
            <a:r>
              <a:rPr lang="en-US" dirty="0" smtClean="0">
                <a:solidFill>
                  <a:srgbClr val="FF0000"/>
                </a:solidFill>
              </a:rPr>
              <a:t>message</a:t>
            </a:r>
            <a:r>
              <a:rPr lang="en-US" dirty="0" smtClean="0"/>
              <a:t> is the articles trying to show regarding professional communication in the workplace?</a:t>
            </a:r>
          </a:p>
          <a:p>
            <a:pPr>
              <a:buNone/>
            </a:pPr>
            <a:endParaRPr lang="en-US" dirty="0" smtClean="0"/>
          </a:p>
          <a:p>
            <a:pPr>
              <a:buNone/>
            </a:pPr>
            <a:r>
              <a:rPr lang="en-US" dirty="0" smtClean="0"/>
              <a:t>    The </a:t>
            </a:r>
            <a:r>
              <a:rPr lang="en-US" dirty="0" smtClean="0">
                <a:solidFill>
                  <a:srgbClr val="FF0000"/>
                </a:solidFill>
              </a:rPr>
              <a:t>message </a:t>
            </a:r>
            <a:r>
              <a:rPr lang="en-US" dirty="0" smtClean="0"/>
              <a:t>in the articles is that you must be respectful both verbally and nonverbally to be professional.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refer to articles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Answer</a:t>
            </a:r>
            <a:endParaRPr lang="en-US" dirty="0"/>
          </a:p>
        </p:txBody>
      </p:sp>
      <p:sp>
        <p:nvSpPr>
          <p:cNvPr id="3" name="Content Placeholder 2"/>
          <p:cNvSpPr>
            <a:spLocks noGrp="1"/>
          </p:cNvSpPr>
          <p:nvPr>
            <p:ph idx="1"/>
          </p:nvPr>
        </p:nvSpPr>
        <p:spPr>
          <a:xfrm>
            <a:off x="0" y="1600200"/>
            <a:ext cx="9144000" cy="5257800"/>
          </a:xfrm>
          <a:noFill/>
          <a:ln>
            <a:solidFill>
              <a:schemeClr val="accent1"/>
            </a:solidFill>
          </a:ln>
        </p:spPr>
        <p:txBody>
          <a:bodyPr>
            <a:normAutofit/>
          </a:bodyPr>
          <a:lstStyle/>
          <a:p>
            <a:pPr>
              <a:buNone/>
            </a:pPr>
            <a:r>
              <a:rPr lang="en-US" dirty="0" smtClean="0">
                <a:solidFill>
                  <a:schemeClr val="accent2"/>
                </a:solidFill>
              </a:rPr>
              <a:t>    The message in the articles is that you must be respectful both verbally and nonverbally to be professional.   </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Passage 1 for CX using 2 passages</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00B050"/>
                </a:solidFill>
              </a:rPr>
              <a:t>   “Nonverbal communication” or body language can be the opposite of what you are actually wanting to say.  </a:t>
            </a:r>
            <a:r>
              <a:rPr lang="en-US" dirty="0" smtClean="0">
                <a:solidFill>
                  <a:schemeClr val="tx2">
                    <a:lumMod val="60000"/>
                    <a:lumOff val="40000"/>
                  </a:schemeClr>
                </a:solidFill>
              </a:rPr>
              <a:t>That is why </a:t>
            </a:r>
            <a:r>
              <a:rPr lang="en-US" dirty="0" smtClean="0">
                <a:solidFill>
                  <a:srgbClr val="00B050"/>
                </a:solidFill>
              </a:rPr>
              <a:t>“It’s important that your workplace body language shows a positive attitude as much as your words do.”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Passage 2 for CX using 2 passages</a:t>
            </a:r>
            <a:endParaRPr lang="en-US" dirty="0"/>
          </a:p>
        </p:txBody>
      </p:sp>
      <p:sp>
        <p:nvSpPr>
          <p:cNvPr id="3" name="Content Placeholder 2"/>
          <p:cNvSpPr>
            <a:spLocks noGrp="1"/>
          </p:cNvSpPr>
          <p:nvPr>
            <p:ph idx="1"/>
          </p:nvPr>
        </p:nvSpPr>
        <p:spPr/>
        <p:txBody>
          <a:bodyPr/>
          <a:lstStyle/>
          <a:p>
            <a:pPr>
              <a:buNone/>
            </a:pPr>
            <a:r>
              <a:rPr lang="en-US" dirty="0" smtClean="0">
                <a:solidFill>
                  <a:schemeClr val="accent6">
                    <a:lumMod val="75000"/>
                  </a:schemeClr>
                </a:solidFill>
              </a:rPr>
              <a:t>    “Verbal Communication” </a:t>
            </a:r>
            <a:r>
              <a:rPr lang="en-US" dirty="0" smtClean="0">
                <a:solidFill>
                  <a:schemeClr val="accent5">
                    <a:lumMod val="75000"/>
                  </a:schemeClr>
                </a:solidFill>
              </a:rPr>
              <a:t>is both speaking and listening.  When speaking consider your audience and</a:t>
            </a:r>
            <a:r>
              <a:rPr lang="en-US" dirty="0" smtClean="0">
                <a:solidFill>
                  <a:schemeClr val="accent6">
                    <a:lumMod val="50000"/>
                  </a:schemeClr>
                </a:solidFill>
              </a:rPr>
              <a:t> </a:t>
            </a:r>
            <a:r>
              <a:rPr lang="en-US" dirty="0" smtClean="0">
                <a:solidFill>
                  <a:schemeClr val="accent6">
                    <a:lumMod val="75000"/>
                  </a:schemeClr>
                </a:solidFill>
              </a:rPr>
              <a:t>“Show that you are listening to others by responding in a way that indicates you heard what they said</a:t>
            </a:r>
            <a:r>
              <a:rPr lang="en-US" dirty="0" smtClean="0">
                <a:solidFill>
                  <a:schemeClr val="accent5">
                    <a:lumMod val="75000"/>
                  </a:schemeClr>
                </a:solidFill>
              </a:rPr>
              <a:t>.”</a:t>
            </a:r>
            <a:endParaRPr lang="en-US" dirty="0" smtClean="0">
              <a:solidFill>
                <a:schemeClr val="accent2">
                  <a:lumMod val="75000"/>
                </a:schemeClr>
              </a:solidFill>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DO NOT LEAVE SPACE OR SEPARATE THE ANSWER… IT IS ONE BIG ANSWER </a:t>
            </a:r>
            <a:br>
              <a:rPr lang="en-US" sz="2800" dirty="0" smtClean="0"/>
            </a:br>
            <a:r>
              <a:rPr lang="en-US" sz="2800" dirty="0" smtClean="0"/>
              <a:t>MAKE SURE YOUR conclusion ties it all together!!!</a:t>
            </a:r>
            <a:endParaRPr lang="en-US" sz="2800" dirty="0"/>
          </a:p>
        </p:txBody>
      </p:sp>
      <p:sp>
        <p:nvSpPr>
          <p:cNvPr id="3" name="Content Placeholder 2"/>
          <p:cNvSpPr>
            <a:spLocks noGrp="1"/>
          </p:cNvSpPr>
          <p:nvPr>
            <p:ph idx="1"/>
          </p:nvPr>
        </p:nvSpPr>
        <p:spPr>
          <a:xfrm>
            <a:off x="0" y="1600200"/>
            <a:ext cx="9144000" cy="5257800"/>
          </a:xfrm>
          <a:noFill/>
          <a:ln>
            <a:solidFill>
              <a:schemeClr val="accent1"/>
            </a:solidFill>
          </a:ln>
        </p:spPr>
        <p:txBody>
          <a:bodyPr>
            <a:normAutofit fontScale="92500" lnSpcReduction="20000"/>
          </a:bodyPr>
          <a:lstStyle/>
          <a:p>
            <a:pPr>
              <a:buNone/>
            </a:pPr>
            <a:r>
              <a:rPr lang="en-US" dirty="0" smtClean="0">
                <a:solidFill>
                  <a:schemeClr val="accent2"/>
                </a:solidFill>
              </a:rPr>
              <a:t>    The message in the articles is that you must be respectful both verbally and nonverbally to be professional.   </a:t>
            </a:r>
            <a:r>
              <a:rPr lang="en-US" dirty="0" smtClean="0">
                <a:solidFill>
                  <a:srgbClr val="00B050"/>
                </a:solidFill>
              </a:rPr>
              <a:t>“Nonverbal communication” or body language can be the opposite of what you are actually wanting to say.  </a:t>
            </a:r>
            <a:r>
              <a:rPr lang="en-US" dirty="0" smtClean="0">
                <a:solidFill>
                  <a:schemeClr val="tx2">
                    <a:lumMod val="60000"/>
                    <a:lumOff val="40000"/>
                  </a:schemeClr>
                </a:solidFill>
              </a:rPr>
              <a:t>That is why </a:t>
            </a:r>
            <a:r>
              <a:rPr lang="en-US" dirty="0" smtClean="0">
                <a:solidFill>
                  <a:srgbClr val="00B050"/>
                </a:solidFill>
              </a:rPr>
              <a:t>“It’s important that your workplace body language shows a positive attitude as much as your words do.” </a:t>
            </a:r>
            <a:r>
              <a:rPr lang="en-US" dirty="0" smtClean="0"/>
              <a:t> </a:t>
            </a:r>
            <a:r>
              <a:rPr lang="en-US" dirty="0" smtClean="0">
                <a:solidFill>
                  <a:schemeClr val="accent6">
                    <a:lumMod val="75000"/>
                  </a:schemeClr>
                </a:solidFill>
              </a:rPr>
              <a:t>“Verbal Communication” </a:t>
            </a:r>
            <a:r>
              <a:rPr lang="en-US" dirty="0" smtClean="0">
                <a:solidFill>
                  <a:schemeClr val="accent5">
                    <a:lumMod val="75000"/>
                  </a:schemeClr>
                </a:solidFill>
              </a:rPr>
              <a:t>is both speaking and listening.  When speaking consider your audience and</a:t>
            </a:r>
            <a:r>
              <a:rPr lang="en-US" dirty="0" smtClean="0">
                <a:solidFill>
                  <a:schemeClr val="accent6">
                    <a:lumMod val="50000"/>
                  </a:schemeClr>
                </a:solidFill>
              </a:rPr>
              <a:t> </a:t>
            </a:r>
            <a:r>
              <a:rPr lang="en-US" dirty="0" smtClean="0">
                <a:solidFill>
                  <a:schemeClr val="accent6">
                    <a:lumMod val="75000"/>
                  </a:schemeClr>
                </a:solidFill>
              </a:rPr>
              <a:t>“Show that you are listening to others by responding in a way that indicates you heard what they said</a:t>
            </a:r>
            <a:r>
              <a:rPr lang="en-US" dirty="0" smtClean="0">
                <a:solidFill>
                  <a:schemeClr val="accent5">
                    <a:lumMod val="75000"/>
                  </a:schemeClr>
                </a:solidFill>
              </a:rPr>
              <a:t>.”  </a:t>
            </a:r>
            <a:r>
              <a:rPr lang="en-US" dirty="0" smtClean="0">
                <a:solidFill>
                  <a:schemeClr val="accent2">
                    <a:lumMod val="75000"/>
                  </a:schemeClr>
                </a:solidFill>
              </a:rPr>
              <a:t>Being respectful using words and body language positively together creates a pleasant work environment.</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over Short Answer option 1</a:t>
            </a:r>
            <a:endParaRPr lang="en-US" dirty="0"/>
          </a:p>
        </p:txBody>
      </p:sp>
      <p:sp>
        <p:nvSpPr>
          <p:cNvPr id="3" name="Content Placeholder 2"/>
          <p:cNvSpPr>
            <a:spLocks noGrp="1"/>
          </p:cNvSpPr>
          <p:nvPr>
            <p:ph idx="1"/>
          </p:nvPr>
        </p:nvSpPr>
        <p:spPr>
          <a:xfrm>
            <a:off x="457200" y="1371600"/>
            <a:ext cx="8229600" cy="5486400"/>
          </a:xfrm>
        </p:spPr>
        <p:txBody>
          <a:bodyPr>
            <a:normAutofit fontScale="62500" lnSpcReduction="20000"/>
          </a:bodyPr>
          <a:lstStyle/>
          <a:p>
            <a:r>
              <a:rPr lang="en-US" sz="3800" b="1" dirty="0" smtClean="0"/>
              <a:t>Answer the question using passage one. Make sure to use a similar word ex: FAME (like “Bonnie and Clyde” were </a:t>
            </a:r>
            <a:r>
              <a:rPr lang="en-US" sz="3800" b="1" dirty="0" smtClean="0">
                <a:solidFill>
                  <a:srgbClr val="FF0000"/>
                </a:solidFill>
              </a:rPr>
              <a:t>famous</a:t>
            </a:r>
            <a:r>
              <a:rPr lang="en-US" sz="3800" b="1" dirty="0" smtClean="0"/>
              <a:t> for committing crime.)</a:t>
            </a:r>
          </a:p>
          <a:p>
            <a:r>
              <a:rPr lang="en-US" sz="3800" b="1" dirty="0" smtClean="0"/>
              <a:t>Paraphrase what is going on in the passage relevant to your quote (identifying characters or a situation)</a:t>
            </a:r>
          </a:p>
          <a:p>
            <a:r>
              <a:rPr lang="en-US" sz="3800" b="1" dirty="0" smtClean="0"/>
              <a:t>Use one or two quotes</a:t>
            </a:r>
          </a:p>
          <a:p>
            <a:r>
              <a:rPr lang="en-US" sz="3800" b="1" dirty="0" smtClean="0"/>
              <a:t>Answer the question using passage two. Make sure to use a similar word ex: FAME (like “</a:t>
            </a:r>
            <a:r>
              <a:rPr lang="en-US" sz="3800" b="1" dirty="0" err="1" smtClean="0"/>
              <a:t>Izzy</a:t>
            </a:r>
            <a:r>
              <a:rPr lang="en-US" sz="3800" b="1" dirty="0" smtClean="0"/>
              <a:t> and Moe” were </a:t>
            </a:r>
            <a:r>
              <a:rPr lang="en-US" sz="3800" b="1" dirty="0" smtClean="0">
                <a:solidFill>
                  <a:srgbClr val="FF0000"/>
                </a:solidFill>
              </a:rPr>
              <a:t>famous</a:t>
            </a:r>
            <a:r>
              <a:rPr lang="en-US" sz="3800" b="1" dirty="0" smtClean="0"/>
              <a:t> for fighting crime.)</a:t>
            </a:r>
          </a:p>
          <a:p>
            <a:r>
              <a:rPr lang="en-US" sz="3800" b="1" dirty="0" smtClean="0"/>
              <a:t>Paraphrase what is going on in the passage relevant to your quote (identifying characters or a situation)</a:t>
            </a:r>
          </a:p>
          <a:p>
            <a:r>
              <a:rPr lang="en-US" sz="3800" b="1" dirty="0" smtClean="0"/>
              <a:t>Use one or two quotes</a:t>
            </a:r>
          </a:p>
          <a:p>
            <a:r>
              <a:rPr lang="en-US" sz="3800" b="1" dirty="0" smtClean="0"/>
              <a:t>Final statement rephrasing your answer in different words.</a:t>
            </a:r>
          </a:p>
          <a:p>
            <a:endParaRPr lang="en-US" sz="3800" b="1" dirty="0" smtClean="0"/>
          </a:p>
          <a:p>
            <a:r>
              <a:rPr lang="en-US" sz="3800" b="1" dirty="0" smtClean="0"/>
              <a:t>DO NOT BE REPETITIVE! No “I”  “This quote means..” “This quote shows..”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Option 2</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b="1" dirty="0" smtClean="0"/>
              <a:t>Answer the question using passage one AND passage two. Make sure to use a similar word ex: FAME (like “Bonnie and Clyde”  were </a:t>
            </a:r>
            <a:r>
              <a:rPr lang="en-US" b="1" dirty="0" smtClean="0">
                <a:solidFill>
                  <a:srgbClr val="FF0000"/>
                </a:solidFill>
              </a:rPr>
              <a:t>famous </a:t>
            </a:r>
            <a:r>
              <a:rPr lang="en-US" b="1" dirty="0" smtClean="0"/>
              <a:t>for committing  crime </a:t>
            </a:r>
            <a:r>
              <a:rPr lang="en-US" b="1" dirty="0" smtClean="0">
                <a:solidFill>
                  <a:srgbClr val="FF0000"/>
                </a:solidFill>
              </a:rPr>
              <a:t>and</a:t>
            </a:r>
            <a:r>
              <a:rPr lang="en-US" b="1" dirty="0" smtClean="0"/>
              <a:t> “</a:t>
            </a:r>
            <a:r>
              <a:rPr lang="en-US" b="1" dirty="0" err="1" smtClean="0"/>
              <a:t>Izzy</a:t>
            </a:r>
            <a:r>
              <a:rPr lang="en-US" b="1" dirty="0" smtClean="0"/>
              <a:t> and Moe”  were </a:t>
            </a:r>
            <a:r>
              <a:rPr lang="en-US" b="1" dirty="0" smtClean="0">
                <a:solidFill>
                  <a:srgbClr val="FF0000"/>
                </a:solidFill>
              </a:rPr>
              <a:t>famous</a:t>
            </a:r>
            <a:r>
              <a:rPr lang="en-US" b="1" dirty="0" smtClean="0"/>
              <a:t> for fighting crime.)</a:t>
            </a:r>
          </a:p>
          <a:p>
            <a:r>
              <a:rPr lang="en-US" b="1" dirty="0" smtClean="0"/>
              <a:t>Paraphrase what is going on in the passage  ONE relevant to your quote (identifying characters or a situation)</a:t>
            </a:r>
          </a:p>
          <a:p>
            <a:r>
              <a:rPr lang="en-US" b="1" dirty="0" smtClean="0"/>
              <a:t>Use one or two quotes</a:t>
            </a:r>
          </a:p>
          <a:p>
            <a:r>
              <a:rPr lang="en-US" b="1" dirty="0" smtClean="0"/>
              <a:t>Paraphrase what is going on in the passage TWO relevant to your quote (identifying characters or a situation)</a:t>
            </a:r>
          </a:p>
          <a:p>
            <a:r>
              <a:rPr lang="en-US" b="1" dirty="0" smtClean="0"/>
              <a:t>Use one or two quotes</a:t>
            </a:r>
          </a:p>
          <a:p>
            <a:r>
              <a:rPr lang="en-US" b="1" dirty="0" smtClean="0"/>
              <a:t>Final statement rephrasing your answer in different words.</a:t>
            </a:r>
          </a:p>
          <a:p>
            <a:pPr>
              <a:buNone/>
            </a:pPr>
            <a:endParaRPr lang="en-US" b="1" dirty="0" smtClean="0"/>
          </a:p>
          <a:p>
            <a:r>
              <a:rPr lang="en-US" b="1" dirty="0" smtClean="0"/>
              <a:t>DO NOT BE REPETITIVE! No “I”  “This quote means..” “This quote shows..”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persuasive or expository you follow the same structure.</a:t>
            </a:r>
          </a:p>
          <a:p>
            <a:r>
              <a:rPr lang="en-US" dirty="0" smtClean="0"/>
              <a:t>Expository- 100% inform– DO NOT USE “I” OR “YOU” AT ALL!!! </a:t>
            </a:r>
          </a:p>
          <a:p>
            <a:pPr>
              <a:buNone/>
            </a:pPr>
            <a:r>
              <a:rPr lang="en-US" dirty="0" smtClean="0"/>
              <a:t>		-people, persons, humans, he, she, it </a:t>
            </a:r>
          </a:p>
          <a:p>
            <a:endParaRPr lang="en-US" dirty="0" smtClean="0"/>
          </a:p>
          <a:p>
            <a:r>
              <a:rPr lang="en-US" dirty="0" smtClean="0"/>
              <a:t>Persuasive YOU MUST TAKE A POSITION, cannot agree and disagree or think both…  one OR the other</a:t>
            </a:r>
          </a:p>
          <a:p>
            <a:r>
              <a:rPr lang="en-US" dirty="0" smtClean="0"/>
              <a:t>MUST USE persuasive tone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Prompt</a:t>
            </a:r>
            <a:endParaRPr lang="en-US" dirty="0"/>
          </a:p>
        </p:txBody>
      </p:sp>
      <p:sp>
        <p:nvSpPr>
          <p:cNvPr id="3" name="Content Placeholder 2"/>
          <p:cNvSpPr>
            <a:spLocks noGrp="1"/>
          </p:cNvSpPr>
          <p:nvPr>
            <p:ph idx="1"/>
          </p:nvPr>
        </p:nvSpPr>
        <p:spPr>
          <a:xfrm>
            <a:off x="228600" y="1066800"/>
            <a:ext cx="8458200" cy="5059363"/>
          </a:xfrm>
        </p:spPr>
        <p:txBody>
          <a:bodyPr>
            <a:normAutofit fontScale="77500" lnSpcReduction="20000"/>
          </a:bodyPr>
          <a:lstStyle/>
          <a:p>
            <a:r>
              <a:rPr lang="en-US" dirty="0" smtClean="0"/>
              <a:t>Read: </a:t>
            </a:r>
            <a:r>
              <a:rPr lang="en-US" dirty="0" smtClean="0">
                <a:solidFill>
                  <a:srgbClr val="00B0F0"/>
                </a:solidFill>
              </a:rPr>
              <a:t>The more that you read, the more things you will know, The more that you learn, the more places you’ll go. – Dr. Seuss</a:t>
            </a:r>
          </a:p>
          <a:p>
            <a:r>
              <a:rPr lang="en-US" dirty="0" smtClean="0"/>
              <a:t>Think carefully about the following statement.</a:t>
            </a:r>
          </a:p>
          <a:p>
            <a:pPr lvl="1"/>
            <a:r>
              <a:rPr lang="en-US" dirty="0" smtClean="0">
                <a:solidFill>
                  <a:srgbClr val="00B0F0"/>
                </a:solidFill>
              </a:rPr>
              <a:t>According to Dr. Seuss, knowledge leads to new opportunities.</a:t>
            </a:r>
          </a:p>
          <a:p>
            <a:r>
              <a:rPr lang="en-US" dirty="0" smtClean="0">
                <a:solidFill>
                  <a:srgbClr val="FF0000"/>
                </a:solidFill>
              </a:rPr>
              <a:t>Write an essay stating your position on whether learning always has a positive effect on a person’s life.</a:t>
            </a:r>
          </a:p>
          <a:p>
            <a:r>
              <a:rPr lang="en-US" dirty="0" smtClean="0"/>
              <a:t>Be sure to –</a:t>
            </a:r>
          </a:p>
          <a:p>
            <a:pPr lvl="1"/>
            <a:r>
              <a:rPr lang="en-US" dirty="0" smtClean="0"/>
              <a:t>State your position clearly (Don’t agree or disagree say it without using words agree or disagree)</a:t>
            </a:r>
          </a:p>
          <a:p>
            <a:pPr lvl="1"/>
            <a:r>
              <a:rPr lang="en-US" dirty="0" smtClean="0"/>
              <a:t>Use appropriate organization</a:t>
            </a:r>
          </a:p>
          <a:p>
            <a:pPr lvl="1"/>
            <a:r>
              <a:rPr lang="en-US" dirty="0" smtClean="0"/>
              <a:t>Provide specific support for your argument</a:t>
            </a:r>
          </a:p>
          <a:p>
            <a:pPr lvl="1"/>
            <a:r>
              <a:rPr lang="en-US" dirty="0" smtClean="0"/>
              <a:t>Choose your words carefully</a:t>
            </a:r>
          </a:p>
          <a:p>
            <a:pPr lvl="1"/>
            <a:r>
              <a:rPr lang="en-US" dirty="0" smtClean="0"/>
              <a:t>Edit your writing for grammar, mechanics, and spelling</a:t>
            </a:r>
          </a:p>
          <a:p>
            <a:pPr lvl="1">
              <a:buNone/>
            </a:pPr>
            <a:endParaRPr lang="en-US" dirty="0" smtClean="0"/>
          </a:p>
          <a:p>
            <a:pPr lvl="1">
              <a:buNone/>
            </a:pPr>
            <a:endParaRPr lang="en-US" dirty="0" smtClean="0"/>
          </a:p>
          <a:p>
            <a:pPr lvl="1">
              <a:buNone/>
            </a:pPr>
            <a:endParaRPr lang="en-US" dirty="0" smtClean="0"/>
          </a:p>
          <a:p>
            <a:pPr lvl="1"/>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Short Answer Review</a:t>
            </a:r>
            <a:endParaRPr lang="en-US" dirty="0"/>
          </a:p>
        </p:txBody>
      </p:sp>
      <p:sp>
        <p:nvSpPr>
          <p:cNvPr id="3" name="Content Placeholder 2"/>
          <p:cNvSpPr>
            <a:spLocks noGrp="1"/>
          </p:cNvSpPr>
          <p:nvPr>
            <p:ph idx="1"/>
          </p:nvPr>
        </p:nvSpPr>
        <p:spPr>
          <a:xfrm>
            <a:off x="228600" y="1143000"/>
            <a:ext cx="8686800" cy="5715000"/>
          </a:xfrm>
        </p:spPr>
        <p:txBody>
          <a:bodyPr>
            <a:normAutofit/>
          </a:bodyPr>
          <a:lstStyle/>
          <a:p>
            <a:pPr>
              <a:buNone/>
            </a:pPr>
            <a:r>
              <a:rPr lang="en-US" dirty="0" smtClean="0"/>
              <a:t>Steps: </a:t>
            </a:r>
          </a:p>
          <a:p>
            <a:r>
              <a:rPr lang="en-US" dirty="0" smtClean="0"/>
              <a:t>1</a:t>
            </a:r>
            <a:r>
              <a:rPr lang="en-US" baseline="30000" dirty="0" smtClean="0"/>
              <a:t>st</a:t>
            </a:r>
            <a:endParaRPr lang="en-US" dirty="0" smtClean="0"/>
          </a:p>
          <a:p>
            <a:pPr lvl="1"/>
            <a:r>
              <a:rPr lang="en-US" dirty="0" smtClean="0"/>
              <a:t> Before you ever begin reading your stories, articles, poems, etc., READ THE SHORT ANSWER QUESTIONS.  This will give you a general idea of what you should be looking for.</a:t>
            </a:r>
          </a:p>
          <a:p>
            <a:r>
              <a:rPr lang="en-US" dirty="0" smtClean="0"/>
              <a:t>2</a:t>
            </a:r>
            <a:r>
              <a:rPr lang="en-US" baseline="30000" dirty="0" smtClean="0"/>
              <a:t>nd</a:t>
            </a:r>
            <a:r>
              <a:rPr lang="en-US" dirty="0" smtClean="0"/>
              <a:t> </a:t>
            </a:r>
          </a:p>
          <a:p>
            <a:pPr lvl="1"/>
            <a:r>
              <a:rPr lang="en-US" dirty="0" smtClean="0"/>
              <a:t>Make sure you understand the question!</a:t>
            </a:r>
          </a:p>
          <a:p>
            <a:pPr lvl="1"/>
            <a:r>
              <a:rPr lang="en-US" dirty="0" smtClean="0"/>
              <a:t>Define any words you do not understand</a:t>
            </a:r>
          </a:p>
          <a:p>
            <a:pPr lvl="1"/>
            <a:r>
              <a:rPr lang="en-US" dirty="0" smtClean="0"/>
              <a:t>Get rid of any repetition such as the names of the stories, articles, etc.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Persuasive Essay HOW-TO for the Introduction</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Paragraph:</a:t>
            </a:r>
          </a:p>
          <a:p>
            <a:pPr lvl="1"/>
            <a:r>
              <a:rPr lang="en-US" dirty="0" smtClean="0"/>
              <a:t>Hook: Ask a question, make a startling statement, give a quote from the reading selections, a fact</a:t>
            </a:r>
          </a:p>
          <a:p>
            <a:pPr lvl="1"/>
            <a:r>
              <a:rPr lang="en-US" dirty="0" smtClean="0"/>
              <a:t>State your position clearly (do not agree or disagree, say it without using words agree or disagree)</a:t>
            </a:r>
          </a:p>
          <a:p>
            <a:pPr lvl="1"/>
            <a:r>
              <a:rPr lang="en-US" dirty="0" smtClean="0"/>
              <a:t>Give thesis statement (topic + A + B + C) ABC = paragraphs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28600" y="1143000"/>
            <a:ext cx="8915400" cy="5486400"/>
          </a:xfrm>
        </p:spPr>
        <p:txBody>
          <a:bodyPr>
            <a:normAutofit fontScale="92500" lnSpcReduction="20000"/>
          </a:bodyPr>
          <a:lstStyle/>
          <a:p>
            <a:r>
              <a:rPr lang="en-US" dirty="0" smtClean="0"/>
              <a:t>Hook  (give yourself options during the rough draft)</a:t>
            </a:r>
          </a:p>
          <a:p>
            <a:pPr lvl="1"/>
            <a:r>
              <a:rPr lang="en-US" dirty="0" smtClean="0"/>
              <a:t>Knowledge is power.</a:t>
            </a:r>
          </a:p>
          <a:p>
            <a:pPr lvl="1"/>
            <a:r>
              <a:rPr lang="en-US" dirty="0" smtClean="0"/>
              <a:t>Learning can take you where you want to go.</a:t>
            </a:r>
          </a:p>
          <a:p>
            <a:pPr lvl="1"/>
            <a:r>
              <a:rPr lang="en-US" dirty="0" smtClean="0"/>
              <a:t>Do you love learning?</a:t>
            </a:r>
          </a:p>
          <a:p>
            <a:pPr lvl="1"/>
            <a:r>
              <a:rPr lang="en-US" dirty="0" smtClean="0"/>
              <a:t>When you learn, you grow!</a:t>
            </a:r>
          </a:p>
          <a:p>
            <a:r>
              <a:rPr lang="en-US" dirty="0" smtClean="0"/>
              <a:t>Position</a:t>
            </a:r>
          </a:p>
          <a:p>
            <a:pPr lvl="1"/>
            <a:r>
              <a:rPr lang="en-US" dirty="0" smtClean="0"/>
              <a:t>Learning has a positive effect on a person’s life.</a:t>
            </a:r>
          </a:p>
          <a:p>
            <a:pPr lvl="1"/>
            <a:r>
              <a:rPr lang="en-US" dirty="0" smtClean="0"/>
              <a:t>Learning does not have a positive effect on a person’s life. (You are stupid if you pick this…they will think you don’t understand)</a:t>
            </a:r>
          </a:p>
          <a:p>
            <a:r>
              <a:rPr lang="en-US" dirty="0" smtClean="0"/>
              <a:t>Thesis statement</a:t>
            </a:r>
          </a:p>
          <a:p>
            <a:pPr lvl="1"/>
            <a:r>
              <a:rPr lang="en-US" dirty="0" smtClean="0"/>
              <a:t>Building knowledge, being educated, creates a stronger and wiser (A= paragraph 1), more independent (B= paragraph 2), and wealthy (C= paragraph 3) individual.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228600" y="685800"/>
            <a:ext cx="8915400" cy="6172200"/>
          </a:xfrm>
        </p:spPr>
        <p:txBody>
          <a:bodyPr>
            <a:normAutofit fontScale="85000" lnSpcReduction="20000"/>
          </a:bodyPr>
          <a:lstStyle/>
          <a:p>
            <a:r>
              <a:rPr lang="en-US" dirty="0" smtClean="0"/>
              <a:t>Hook</a:t>
            </a:r>
          </a:p>
          <a:p>
            <a:pPr lvl="1"/>
            <a:r>
              <a:rPr lang="en-US" dirty="0" smtClean="0"/>
              <a:t>Knowledge is power.</a:t>
            </a:r>
          </a:p>
          <a:p>
            <a:pPr lvl="1"/>
            <a:r>
              <a:rPr lang="en-US" dirty="0" smtClean="0">
                <a:solidFill>
                  <a:srgbClr val="FF0000"/>
                </a:solidFill>
              </a:rPr>
              <a:t>Learning can take you where you want to go.</a:t>
            </a:r>
          </a:p>
          <a:p>
            <a:pPr lvl="1"/>
            <a:r>
              <a:rPr lang="en-US" dirty="0" smtClean="0"/>
              <a:t>Do you love learning?</a:t>
            </a:r>
          </a:p>
          <a:p>
            <a:pPr lvl="1"/>
            <a:r>
              <a:rPr lang="en-US" dirty="0" smtClean="0"/>
              <a:t>When you learn, you can grow!</a:t>
            </a:r>
          </a:p>
          <a:p>
            <a:r>
              <a:rPr lang="en-US" dirty="0" smtClean="0"/>
              <a:t>Position</a:t>
            </a:r>
          </a:p>
          <a:p>
            <a:pPr lvl="1"/>
            <a:r>
              <a:rPr lang="en-US" dirty="0" smtClean="0">
                <a:solidFill>
                  <a:srgbClr val="FF0000"/>
                </a:solidFill>
              </a:rPr>
              <a:t>Learning has a positive effect on a person’s life.</a:t>
            </a:r>
          </a:p>
          <a:p>
            <a:pPr lvl="1"/>
            <a:r>
              <a:rPr lang="en-US" dirty="0" smtClean="0"/>
              <a:t>Learning does not have a positive effect on a person’s life. (You are stupid if you pick this…they will think you don’t understand)</a:t>
            </a:r>
          </a:p>
          <a:p>
            <a:r>
              <a:rPr lang="en-US" dirty="0" smtClean="0"/>
              <a:t>Thesis statement</a:t>
            </a:r>
          </a:p>
          <a:p>
            <a:pPr lvl="1"/>
            <a:r>
              <a:rPr lang="en-US" dirty="0" smtClean="0">
                <a:solidFill>
                  <a:srgbClr val="FF0000"/>
                </a:solidFill>
              </a:rPr>
              <a:t>Building knowledge, being educated, creates a stronger and wiser, more independent, and wealthy individual.</a:t>
            </a:r>
          </a:p>
          <a:p>
            <a:pPr marL="342900" lvl="1" indent="-342900">
              <a:buFont typeface="Arial" pitchFamily="34" charset="0"/>
              <a:buChar char="•"/>
            </a:pPr>
            <a:r>
              <a:rPr lang="en-US" b="1" dirty="0" smtClean="0"/>
              <a:t>Introduction would then read as follows</a:t>
            </a:r>
            <a:endParaRPr lang="en-US" b="1" dirty="0" smtClean="0">
              <a:solidFill>
                <a:srgbClr val="FF0000"/>
              </a:solidFill>
            </a:endParaRPr>
          </a:p>
          <a:p>
            <a:pPr marL="342900" lvl="1" indent="-342900">
              <a:buNone/>
            </a:pPr>
            <a:r>
              <a:rPr lang="en-US" b="1" dirty="0" smtClean="0">
                <a:solidFill>
                  <a:srgbClr val="FF0000"/>
                </a:solidFill>
              </a:rPr>
              <a:t>	Learning can take you where you want to go. Why, because learning has a positive effect on a person’s life. Building knowledge, being educated, creates a stronger and wiser, more independent, and wealthy individual.</a:t>
            </a:r>
          </a:p>
          <a:p>
            <a:pPr marL="342900" lvl="1" indent="-342900">
              <a:buFont typeface="Arial" pitchFamily="34" charset="0"/>
              <a:buChar char="•"/>
            </a:pPr>
            <a:endParaRPr lang="en-US" dirty="0" smtClean="0">
              <a:solidFill>
                <a:schemeClr val="accent2">
                  <a:lumMod val="75000"/>
                </a:schemeClr>
              </a:solidFill>
            </a:endParaRPr>
          </a:p>
          <a:p>
            <a:pPr marL="342900" lvl="1" indent="-342900">
              <a:buFont typeface="Arial" pitchFamily="34" charset="0"/>
              <a:buChar char="•"/>
            </a:pPr>
            <a:endParaRPr lang="en-US" dirty="0" smtClean="0">
              <a:solidFill>
                <a:schemeClr val="accent2">
                  <a:lumMod val="75000"/>
                </a:schemeClr>
              </a:solidFill>
            </a:endParaRPr>
          </a:p>
          <a:p>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#1</a:t>
            </a:r>
            <a:endParaRPr lang="en-US" dirty="0"/>
          </a:p>
        </p:txBody>
      </p:sp>
      <p:sp>
        <p:nvSpPr>
          <p:cNvPr id="3" name="Content Placeholder 2"/>
          <p:cNvSpPr>
            <a:spLocks noGrp="1"/>
          </p:cNvSpPr>
          <p:nvPr>
            <p:ph idx="1"/>
          </p:nvPr>
        </p:nvSpPr>
        <p:spPr/>
        <p:txBody>
          <a:bodyPr/>
          <a:lstStyle/>
          <a:p>
            <a:r>
              <a:rPr lang="en-US" dirty="0" smtClean="0"/>
              <a:t>Knowledge is what makes a person stronger and wiser.  In a speech class you learn to work in groups, give presentations, and overcome public speaking fears.  In the business world, due to your learning, you will have the skills you need to be successful.</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#2</a:t>
            </a:r>
            <a:endParaRPr lang="en-US" dirty="0"/>
          </a:p>
        </p:txBody>
      </p:sp>
      <p:sp>
        <p:nvSpPr>
          <p:cNvPr id="3" name="Content Placeholder 2"/>
          <p:cNvSpPr>
            <a:spLocks noGrp="1"/>
          </p:cNvSpPr>
          <p:nvPr>
            <p:ph idx="1"/>
          </p:nvPr>
        </p:nvSpPr>
        <p:spPr/>
        <p:txBody>
          <a:bodyPr/>
          <a:lstStyle/>
          <a:p>
            <a:r>
              <a:rPr lang="en-US" dirty="0" smtClean="0"/>
              <a:t>Learning also allows you to be independent.  By the time you graduate high school, if you have acquired life skills, when you get to college, you will no longer need to be dependent on your parents to take care of you.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Paragraph #3</a:t>
            </a:r>
            <a:endParaRPr lang="en-US" dirty="0"/>
          </a:p>
        </p:txBody>
      </p:sp>
      <p:sp>
        <p:nvSpPr>
          <p:cNvPr id="3" name="Content Placeholder 2"/>
          <p:cNvSpPr>
            <a:spLocks noGrp="1"/>
          </p:cNvSpPr>
          <p:nvPr>
            <p:ph idx="1"/>
          </p:nvPr>
        </p:nvSpPr>
        <p:spPr>
          <a:xfrm>
            <a:off x="228600" y="838200"/>
            <a:ext cx="8686800" cy="5715000"/>
          </a:xfrm>
        </p:spPr>
        <p:txBody>
          <a:bodyPr>
            <a:normAutofit fontScale="92500" lnSpcReduction="10000"/>
          </a:bodyPr>
          <a:lstStyle/>
          <a:p>
            <a:r>
              <a:rPr lang="en-US" dirty="0" smtClean="0"/>
              <a:t>Lastly, it has been proven that being educated leads to wealth because you have a better paying job.  An uneducated person is more likely to work in a low-paying job, such as for a fast food place rather than an educated person who has gained the knowledge to hold a professional position, such as a doctor or lawyer.   In conclusion, it is apparent (true, obvious) that through learning we gain knowledge that will make us more able, intelligent, and ready to take care of ourselves and be rich.  </a:t>
            </a:r>
          </a:p>
          <a:p>
            <a:r>
              <a:rPr lang="en-US" b="1" dirty="0" smtClean="0">
                <a:solidFill>
                  <a:schemeClr val="accent2">
                    <a:lumMod val="75000"/>
                  </a:schemeClr>
                </a:solidFill>
              </a:rPr>
              <a:t> Conclusion restates the thesis in different words: Building knowledge creates a stronger and wiser, more independent, and wealthy individual.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draft!</a:t>
            </a:r>
            <a:endParaRPr lang="en-US" dirty="0"/>
          </a:p>
        </p:txBody>
      </p:sp>
      <p:sp>
        <p:nvSpPr>
          <p:cNvPr id="3" name="Content Placeholder 2"/>
          <p:cNvSpPr>
            <a:spLocks noGrp="1"/>
          </p:cNvSpPr>
          <p:nvPr>
            <p:ph idx="1"/>
          </p:nvPr>
        </p:nvSpPr>
        <p:spPr/>
        <p:txBody>
          <a:bodyPr/>
          <a:lstStyle/>
          <a:p>
            <a:r>
              <a:rPr lang="en-US" dirty="0" smtClean="0"/>
              <a:t>Just write what comes out!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573"/>
            <a:ext cx="9144000" cy="7125027"/>
          </a:xfrm>
          <a:prstGeom prst="rect">
            <a:avLst/>
          </a:prstGeom>
        </p:spPr>
        <p:txBody>
          <a:bodyPr wrap="square">
            <a:spAutoFit/>
          </a:bodyPr>
          <a:lstStyle/>
          <a:p>
            <a:r>
              <a:rPr lang="en-US" sz="2200" dirty="0" smtClean="0"/>
              <a:t>  </a:t>
            </a:r>
            <a:r>
              <a:rPr lang="en-US" sz="2300" dirty="0" smtClean="0"/>
              <a:t>Learning can take you where you want to go. Why, because learning has a positive effect on a person’s life. Building knowledge, being educated, creates a stronger and wiser, more independent, and wealthy individual.</a:t>
            </a:r>
          </a:p>
          <a:p>
            <a:r>
              <a:rPr lang="en-US" sz="2300" dirty="0" smtClean="0"/>
              <a:t>  Knowledge is what makes a person stronger and wiser.  In a speech class you learn to work in groups, give presentations, and overcome public speaking fears.  In the business world due to your learning you have the  skills you need to be successful.</a:t>
            </a:r>
          </a:p>
          <a:p>
            <a:r>
              <a:rPr lang="en-US" sz="2300" dirty="0" smtClean="0"/>
              <a:t>Learning also allows you to be independent.  By the time you graduate high school if you will have acquired life skills, when you get to college, you will no longer need to be dependent on your parents to take care of you. </a:t>
            </a:r>
          </a:p>
          <a:p>
            <a:r>
              <a:rPr lang="en-US" sz="2300" dirty="0" smtClean="0"/>
              <a:t>  Lastly it has been proven that being educated leads to wealth because that person has acquired a better paying job. An uneducated person is more likely to work in a low paying job such as for a fast food place than an educated person who has gained the knowledge to hold a professional position such as a doctor or lawyer. In conclusion it is apparent (true, obvious) that through learning we gain knowledge that will make us more able, intelligent, and ready to take care of ourselves and be rich.  </a:t>
            </a:r>
          </a:p>
          <a:p>
            <a:endParaRPr lang="en-US" sz="2200" dirty="0" smtClean="0"/>
          </a:p>
          <a:p>
            <a:endParaRPr lang="en-US" sz="2200" dirty="0" smtClean="0"/>
          </a:p>
          <a:p>
            <a:endParaRPr lang="en-US" sz="2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you don’t use YOU, it sounds much more FORMAL! </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go ahead and write the rough draft using  “you”, BUT for the final version, change your YOU’s to more general statements that could be about ANYONE and include words that PERSUADE.</a:t>
            </a:r>
            <a:endParaRPr lang="en-US" dirty="0"/>
          </a:p>
        </p:txBody>
      </p:sp>
      <p:sp>
        <p:nvSpPr>
          <p:cNvPr id="4" name="Title 1"/>
          <p:cNvSpPr txBox="1">
            <a:spLocks/>
          </p:cNvSpPr>
          <p:nvPr/>
        </p:nvSpPr>
        <p:spPr>
          <a:xfrm>
            <a:off x="838200" y="304800"/>
            <a:ext cx="7772400" cy="1470025"/>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SELF-EDIT don’t just recopy… change repetitive words… use transition words, add info, delete nonsense… then you truly have a final version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458200" cy="7309693"/>
          </a:xfrm>
          <a:prstGeom prst="rect">
            <a:avLst/>
          </a:prstGeom>
        </p:spPr>
        <p:txBody>
          <a:bodyPr wrap="square">
            <a:spAutoFit/>
          </a:bodyPr>
          <a:lstStyle/>
          <a:p>
            <a:r>
              <a:rPr lang="en-US" sz="17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Learning can take a person where he wants to go. Being educated can definitely have a positive effect on a person’s life. Building knowledge, being educated, creates a stronger and wiser, more independent, and wealthy individual. </a:t>
            </a:r>
          </a:p>
          <a:p>
            <a:r>
              <a:rPr lang="en-US" sz="2200" dirty="0" smtClean="0">
                <a:latin typeface="Times New Roman" pitchFamily="18" charset="0"/>
                <a:cs typeface="Times New Roman" pitchFamily="18" charset="0"/>
              </a:rPr>
              <a:t>   Foremost, knowledge is what makes a person stronger and wiser.  In a speech class, people learn to work in groups, give presentations, and overcome public speaking fears. Then in the business world, due to the skills that were learned, a person is more likely to be successful. </a:t>
            </a:r>
          </a:p>
          <a:p>
            <a:r>
              <a:rPr lang="en-US" sz="2200" dirty="0" smtClean="0">
                <a:latin typeface="Times New Roman" pitchFamily="18" charset="0"/>
                <a:cs typeface="Times New Roman" pitchFamily="18" charset="0"/>
              </a:rPr>
              <a:t>  Learning also allows a person to be independent. By the time a person graduates high school they should have acquired life skills, so that when they get to college, they will no longer need to be dependent on their parents to take care of them. </a:t>
            </a:r>
          </a:p>
          <a:p>
            <a:r>
              <a:rPr lang="en-US" sz="2200" dirty="0" smtClean="0">
                <a:latin typeface="Times New Roman" pitchFamily="18" charset="0"/>
                <a:cs typeface="Times New Roman" pitchFamily="18" charset="0"/>
              </a:rPr>
              <a:t> Lastly, it has been proven that being education leads wealth because that person has acquired a better paying job. An uneducated person is more likely to work in a low paying job, such as for a fast food place, than an educated person who has gained the knowledge to hold a professional position such as a doctor or lawyer. In conclusion it is apparent that through learning we gain knowledge that will make us more able, intelligent, and ready to take care of ourselves and be rich.  </a:t>
            </a:r>
          </a:p>
          <a:p>
            <a:endParaRPr lang="en-US" sz="1700" dirty="0" smtClean="0"/>
          </a:p>
          <a:p>
            <a:endParaRPr lang="en-US" sz="1700" dirty="0" smtClean="0"/>
          </a:p>
          <a:p>
            <a:endParaRPr lang="en-US" sz="1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Short Answer Review</a:t>
            </a:r>
            <a:endParaRPr lang="en-US" dirty="0"/>
          </a:p>
        </p:txBody>
      </p:sp>
      <p:sp>
        <p:nvSpPr>
          <p:cNvPr id="3" name="Content Placeholder 2"/>
          <p:cNvSpPr>
            <a:spLocks noGrp="1"/>
          </p:cNvSpPr>
          <p:nvPr>
            <p:ph idx="1"/>
          </p:nvPr>
        </p:nvSpPr>
        <p:spPr>
          <a:xfrm>
            <a:off x="228600" y="762000"/>
            <a:ext cx="8686800" cy="6172200"/>
          </a:xfrm>
        </p:spPr>
        <p:txBody>
          <a:bodyPr>
            <a:normAutofit/>
          </a:bodyPr>
          <a:lstStyle/>
          <a:p>
            <a:r>
              <a:rPr lang="en-US" dirty="0" smtClean="0"/>
              <a:t>3</a:t>
            </a:r>
            <a:r>
              <a:rPr lang="en-US" baseline="30000" dirty="0" smtClean="0"/>
              <a:t>rd</a:t>
            </a:r>
            <a:r>
              <a:rPr lang="en-US" dirty="0" smtClean="0"/>
              <a:t> </a:t>
            </a:r>
          </a:p>
          <a:p>
            <a:pPr lvl="1"/>
            <a:r>
              <a:rPr lang="en-US" dirty="0" smtClean="0"/>
              <a:t>Read the articles and highlight any quote that seems relevant to your short answer.</a:t>
            </a:r>
          </a:p>
          <a:p>
            <a:r>
              <a:rPr lang="en-US" dirty="0" smtClean="0"/>
              <a:t>4</a:t>
            </a:r>
            <a:r>
              <a:rPr lang="en-US" baseline="30000" dirty="0" smtClean="0"/>
              <a:t>th</a:t>
            </a:r>
            <a:endParaRPr lang="en-US" dirty="0" smtClean="0"/>
          </a:p>
          <a:p>
            <a:pPr lvl="1"/>
            <a:r>
              <a:rPr lang="en-US" dirty="0" smtClean="0"/>
              <a:t>Brainstorm when writing--- key ideas to answer the question (isolate and HIGHLIGHT OR UNDERLINE)</a:t>
            </a:r>
          </a:p>
          <a:p>
            <a:r>
              <a:rPr lang="en-US" dirty="0" smtClean="0"/>
              <a:t>Write…don’t be fancy at this point…rough draft!!</a:t>
            </a:r>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675405"/>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solidFill>
                  <a:srgbClr val="000000"/>
                </a:solidFill>
                <a:latin typeface="Arial"/>
                <a:ea typeface="Calibri"/>
              </a:rPr>
              <a:t>STAAR Distribution of Points </a:t>
            </a:r>
            <a:endParaRPr lang="en-US" sz="3600" dirty="0" smtClean="0">
              <a:solidFill>
                <a:srgbClr val="000000"/>
              </a:solidFill>
              <a:latin typeface="Arial"/>
              <a:ea typeface="Calibri"/>
            </a:endParaRPr>
          </a:p>
          <a:p>
            <a:endParaRPr lang="en-US" sz="2400" b="1" dirty="0" smtClean="0">
              <a:solidFill>
                <a:srgbClr val="000000"/>
              </a:solidFill>
              <a:latin typeface="Arial"/>
              <a:ea typeface="Calibri"/>
            </a:endParaRPr>
          </a:p>
          <a:p>
            <a:r>
              <a:rPr lang="en-US" sz="2400" b="1" dirty="0" smtClean="0">
                <a:solidFill>
                  <a:srgbClr val="000000"/>
                </a:solidFill>
                <a:latin typeface="Arial"/>
                <a:ea typeface="Calibri"/>
              </a:rPr>
              <a:t>Reading Section 50% </a:t>
            </a:r>
            <a:endParaRPr lang="en-US" sz="3600" dirty="0" smtClean="0">
              <a:solidFill>
                <a:srgbClr val="000000"/>
              </a:solidFill>
              <a:latin typeface="Arial"/>
              <a:ea typeface="Calibri"/>
            </a:endParaRPr>
          </a:p>
          <a:p>
            <a:r>
              <a:rPr lang="en-US" sz="2400" dirty="0" smtClean="0">
                <a:solidFill>
                  <a:srgbClr val="000000"/>
                </a:solidFill>
                <a:latin typeface="Arial"/>
                <a:ea typeface="Calibri"/>
              </a:rPr>
              <a:t>28 questions (1 point each) </a:t>
            </a:r>
            <a:r>
              <a:rPr lang="en-US" sz="2400" b="1" dirty="0" smtClean="0">
                <a:solidFill>
                  <a:srgbClr val="000000"/>
                </a:solidFill>
                <a:latin typeface="Arial"/>
                <a:ea typeface="Calibri"/>
              </a:rPr>
              <a:t>28 points     30% </a:t>
            </a:r>
            <a:endParaRPr lang="en-US" sz="3600" dirty="0" smtClean="0">
              <a:solidFill>
                <a:srgbClr val="000000"/>
              </a:solidFill>
              <a:latin typeface="Arial"/>
              <a:ea typeface="Calibri"/>
            </a:endParaRPr>
          </a:p>
          <a:p>
            <a:r>
              <a:rPr lang="en-US" sz="2400" dirty="0" smtClean="0">
                <a:solidFill>
                  <a:srgbClr val="000000"/>
                </a:solidFill>
                <a:latin typeface="Arial"/>
                <a:ea typeface="Calibri"/>
              </a:rPr>
              <a:t>2 Short Answer Responses  (9 points each) </a:t>
            </a:r>
            <a:r>
              <a:rPr lang="en-US" sz="2400" b="1" dirty="0" smtClean="0">
                <a:solidFill>
                  <a:srgbClr val="000000"/>
                </a:solidFill>
                <a:latin typeface="Arial"/>
                <a:ea typeface="Calibri"/>
              </a:rPr>
              <a:t>18 points  20% </a:t>
            </a:r>
            <a:endParaRPr lang="en-US" sz="3600" dirty="0" smtClean="0">
              <a:solidFill>
                <a:srgbClr val="000000"/>
              </a:solidFill>
              <a:latin typeface="Arial"/>
              <a:ea typeface="Calibri"/>
            </a:endParaRPr>
          </a:p>
          <a:p>
            <a:endParaRPr lang="en-US" sz="2400" b="1" dirty="0" smtClean="0">
              <a:solidFill>
                <a:srgbClr val="000000"/>
              </a:solidFill>
              <a:latin typeface="Arial"/>
              <a:ea typeface="Calibri"/>
            </a:endParaRPr>
          </a:p>
          <a:p>
            <a:r>
              <a:rPr lang="en-US" sz="2400" b="1" dirty="0" smtClean="0">
                <a:solidFill>
                  <a:srgbClr val="000000"/>
                </a:solidFill>
                <a:latin typeface="Arial"/>
                <a:ea typeface="Calibri"/>
              </a:rPr>
              <a:t>Writing Section</a:t>
            </a:r>
            <a:r>
              <a:rPr lang="en-US" sz="2400" dirty="0" smtClean="0">
                <a:solidFill>
                  <a:srgbClr val="000000"/>
                </a:solidFill>
                <a:latin typeface="Arial"/>
                <a:ea typeface="Calibri"/>
              </a:rPr>
              <a:t> </a:t>
            </a:r>
            <a:r>
              <a:rPr lang="en-US" sz="2400" b="1" dirty="0" smtClean="0">
                <a:solidFill>
                  <a:srgbClr val="000000"/>
                </a:solidFill>
                <a:latin typeface="Arial"/>
                <a:ea typeface="Calibri"/>
              </a:rPr>
              <a:t>50% </a:t>
            </a:r>
            <a:endParaRPr lang="en-US" sz="3600" dirty="0" smtClean="0">
              <a:solidFill>
                <a:srgbClr val="000000"/>
              </a:solidFill>
              <a:latin typeface="Arial"/>
              <a:ea typeface="Calibri"/>
            </a:endParaRPr>
          </a:p>
          <a:p>
            <a:r>
              <a:rPr lang="en-US" sz="2400" dirty="0" smtClean="0">
                <a:solidFill>
                  <a:srgbClr val="000000"/>
                </a:solidFill>
                <a:latin typeface="Arial"/>
                <a:ea typeface="Calibri"/>
              </a:rPr>
              <a:t>22 questions (1 point each) </a:t>
            </a:r>
            <a:r>
              <a:rPr lang="en-US" sz="2400" b="1" dirty="0" smtClean="0">
                <a:solidFill>
                  <a:srgbClr val="000000"/>
                </a:solidFill>
                <a:latin typeface="Arial"/>
                <a:ea typeface="Calibri"/>
              </a:rPr>
              <a:t>22 points  24% </a:t>
            </a:r>
            <a:endParaRPr lang="en-US" sz="3600" dirty="0" smtClean="0">
              <a:solidFill>
                <a:srgbClr val="000000"/>
              </a:solidFill>
              <a:latin typeface="Arial"/>
              <a:ea typeface="Calibri"/>
            </a:endParaRPr>
          </a:p>
          <a:p>
            <a:r>
              <a:rPr lang="en-US" sz="2400" dirty="0" smtClean="0">
                <a:solidFill>
                  <a:srgbClr val="000000"/>
                </a:solidFill>
                <a:latin typeface="Arial"/>
                <a:ea typeface="Calibri"/>
              </a:rPr>
              <a:t>1 Composition  </a:t>
            </a:r>
            <a:r>
              <a:rPr lang="en-US" sz="2400" b="1" dirty="0" smtClean="0">
                <a:solidFill>
                  <a:srgbClr val="000000"/>
                </a:solidFill>
                <a:latin typeface="Arial"/>
                <a:ea typeface="Calibri"/>
              </a:rPr>
              <a:t>24 points  26% </a:t>
            </a:r>
          </a:p>
          <a:p>
            <a:endParaRPr lang="en-US" sz="3600" b="1" dirty="0" smtClean="0">
              <a:solidFill>
                <a:srgbClr val="000000"/>
              </a:solidFill>
              <a:latin typeface="Arial"/>
              <a:ea typeface="Calibri"/>
            </a:endParaRPr>
          </a:p>
          <a:p>
            <a:r>
              <a:rPr lang="en-US" sz="3600" b="1" dirty="0" smtClean="0">
                <a:solidFill>
                  <a:srgbClr val="000000"/>
                </a:solidFill>
                <a:latin typeface="Arial"/>
                <a:ea typeface="Calibri"/>
              </a:rPr>
              <a:t>Total: 92 pts</a:t>
            </a:r>
            <a:endParaRPr lang="en-US" sz="3600" dirty="0" smtClean="0">
              <a:solidFill>
                <a:srgbClr val="000000"/>
              </a:solidFill>
              <a:latin typeface="Arial"/>
              <a:ea typeface="Calibr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STAAR Prep Daily Lessons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fontScale="62500" lnSpcReduction="20000"/>
          </a:bodyPr>
          <a:lstStyle/>
          <a:p>
            <a:r>
              <a:rPr lang="en-US" b="1" dirty="0" smtClean="0"/>
              <a:t>Number your paper 1-18 Write “C “for Correct  or “I” for Incorrect.  If it is incorrect write what it should be: there, their or they’re</a:t>
            </a:r>
            <a:endParaRPr lang="en-US" dirty="0"/>
          </a:p>
          <a:p>
            <a:pPr marL="514350" indent="-514350">
              <a:buFont typeface="+mj-lt"/>
              <a:buAutoNum type="arabicPeriod"/>
            </a:pPr>
            <a:r>
              <a:rPr lang="en-US" dirty="0"/>
              <a:t>I put my shoes right there.</a:t>
            </a:r>
          </a:p>
          <a:p>
            <a:pPr marL="514350" indent="-514350">
              <a:buFont typeface="+mj-lt"/>
              <a:buAutoNum type="arabicPeriod"/>
            </a:pPr>
            <a:r>
              <a:rPr lang="en-US" dirty="0" smtClean="0"/>
              <a:t>Their are no cookies left!    </a:t>
            </a:r>
          </a:p>
          <a:p>
            <a:pPr marL="514350" indent="-514350">
              <a:buFont typeface="+mj-lt"/>
              <a:buAutoNum type="arabicPeriod"/>
            </a:pPr>
            <a:r>
              <a:rPr lang="en-US" dirty="0" smtClean="0"/>
              <a:t>Why didn't they listen to they're teacher?   </a:t>
            </a:r>
          </a:p>
          <a:p>
            <a:pPr marL="514350" indent="-514350">
              <a:buFont typeface="+mj-lt"/>
              <a:buAutoNum type="arabicPeriod"/>
            </a:pPr>
            <a:r>
              <a:rPr lang="en-US" dirty="0" smtClean="0"/>
              <a:t>It </a:t>
            </a:r>
            <a:r>
              <a:rPr lang="en-US" dirty="0"/>
              <a:t>was their team's turn to answer.</a:t>
            </a:r>
          </a:p>
          <a:p>
            <a:pPr marL="514350" indent="-514350">
              <a:buFont typeface="+mj-lt"/>
              <a:buAutoNum type="arabicPeriod"/>
            </a:pPr>
            <a:r>
              <a:rPr lang="en-US" dirty="0"/>
              <a:t>They're my favorite band!</a:t>
            </a:r>
          </a:p>
          <a:p>
            <a:pPr marL="514350" indent="-514350">
              <a:buFont typeface="+mj-lt"/>
              <a:buAutoNum type="arabicPeriod"/>
            </a:pPr>
            <a:r>
              <a:rPr lang="en-US" dirty="0" smtClean="0"/>
              <a:t>My favorite pizza place is right their.    </a:t>
            </a:r>
          </a:p>
          <a:p>
            <a:pPr marL="514350" indent="-514350">
              <a:buFont typeface="+mj-lt"/>
              <a:buAutoNum type="arabicPeriod"/>
            </a:pPr>
            <a:r>
              <a:rPr lang="en-US" dirty="0" smtClean="0"/>
              <a:t>There </a:t>
            </a:r>
            <a:r>
              <a:rPr lang="en-US" dirty="0"/>
              <a:t>is the book I lost.</a:t>
            </a:r>
          </a:p>
          <a:p>
            <a:pPr marL="514350" indent="-514350">
              <a:buFont typeface="+mj-lt"/>
              <a:buAutoNum type="arabicPeriod"/>
            </a:pPr>
            <a:r>
              <a:rPr lang="en-US" dirty="0" smtClean="0"/>
              <a:t>There project was the winner. </a:t>
            </a:r>
          </a:p>
          <a:p>
            <a:pPr marL="514350" indent="-514350">
              <a:buFont typeface="+mj-lt"/>
              <a:buAutoNum type="arabicPeriod"/>
            </a:pPr>
            <a:r>
              <a:rPr lang="en-US" dirty="0" smtClean="0"/>
              <a:t>Their </a:t>
            </a:r>
            <a:r>
              <a:rPr lang="en-US" dirty="0"/>
              <a:t>car is blue, not grey.</a:t>
            </a:r>
          </a:p>
          <a:p>
            <a:pPr marL="514350" indent="-514350">
              <a:buFont typeface="+mj-lt"/>
              <a:buAutoNum type="arabicPeriod"/>
            </a:pPr>
            <a:r>
              <a:rPr lang="en-US" dirty="0" smtClean="0"/>
              <a:t>Lots of people are stopping at there lemonade stand. </a:t>
            </a:r>
          </a:p>
          <a:p>
            <a:pPr marL="514350" indent="-514350">
              <a:buFont typeface="+mj-lt"/>
              <a:buAutoNum type="arabicPeriod"/>
            </a:pPr>
            <a:r>
              <a:rPr lang="en-US" dirty="0" smtClean="0"/>
              <a:t>I </a:t>
            </a:r>
            <a:r>
              <a:rPr lang="en-US" dirty="0"/>
              <a:t>asked, but they're out of town that day.</a:t>
            </a:r>
          </a:p>
          <a:p>
            <a:pPr marL="514350" indent="-514350">
              <a:buFont typeface="+mj-lt"/>
              <a:buAutoNum type="arabicPeriod"/>
            </a:pPr>
            <a:r>
              <a:rPr lang="en-US" dirty="0"/>
              <a:t>Let's go there.</a:t>
            </a:r>
          </a:p>
          <a:p>
            <a:pPr marL="514350" indent="-514350">
              <a:buFont typeface="+mj-lt"/>
              <a:buAutoNum type="arabicPeriod"/>
            </a:pPr>
            <a:r>
              <a:rPr lang="en-US" dirty="0"/>
              <a:t>Their house is the one with the picket fence.</a:t>
            </a:r>
          </a:p>
          <a:p>
            <a:pPr marL="514350" indent="-514350">
              <a:buFont typeface="+mj-lt"/>
              <a:buAutoNum type="arabicPeriod"/>
            </a:pPr>
            <a:r>
              <a:rPr lang="en-US" dirty="0" smtClean="0"/>
              <a:t>There excited for the party.   </a:t>
            </a:r>
          </a:p>
          <a:p>
            <a:pPr marL="514350" indent="-514350">
              <a:buFont typeface="+mj-lt"/>
              <a:buAutoNum type="arabicPeriod"/>
            </a:pPr>
            <a:r>
              <a:rPr lang="en-US" dirty="0" smtClean="0"/>
              <a:t>They're </a:t>
            </a:r>
            <a:r>
              <a:rPr lang="en-US" dirty="0"/>
              <a:t>too short to ride the roller </a:t>
            </a:r>
            <a:r>
              <a:rPr lang="en-US" dirty="0" smtClean="0"/>
              <a:t>coaster.</a:t>
            </a:r>
          </a:p>
          <a:p>
            <a:pPr marL="514350" indent="-514350">
              <a:buFont typeface="+mj-lt"/>
              <a:buAutoNum type="arabicPeriod"/>
            </a:pPr>
            <a:r>
              <a:rPr lang="en-US" dirty="0" smtClean="0"/>
              <a:t>Are </a:t>
            </a:r>
            <a:r>
              <a:rPr lang="en-US" dirty="0"/>
              <a:t>we almost they're? </a:t>
            </a:r>
            <a:endParaRPr lang="en-US" dirty="0" smtClean="0"/>
          </a:p>
          <a:p>
            <a:pPr marL="514350" indent="-514350">
              <a:buFont typeface="+mj-lt"/>
              <a:buAutoNum type="arabicPeriod"/>
            </a:pPr>
            <a:r>
              <a:rPr lang="en-US" dirty="0" smtClean="0"/>
              <a:t>Their </a:t>
            </a:r>
            <a:r>
              <a:rPr lang="en-US" dirty="0"/>
              <a:t>daydreaming, instead of listening.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Grammar MISTAKE #1: There, Their and They're</a:t>
            </a:r>
            <a:endParaRPr lang="en-US" dirty="0"/>
          </a:p>
        </p:txBody>
      </p:sp>
      <p:sp>
        <p:nvSpPr>
          <p:cNvPr id="3" name="Content Placeholder 2"/>
          <p:cNvSpPr>
            <a:spLocks noGrp="1"/>
          </p:cNvSpPr>
          <p:nvPr>
            <p:ph idx="1"/>
          </p:nvPr>
        </p:nvSpPr>
        <p:spPr>
          <a:xfrm>
            <a:off x="228600" y="1600200"/>
            <a:ext cx="8915400" cy="5257800"/>
          </a:xfrm>
        </p:spPr>
        <p:txBody>
          <a:bodyPr>
            <a:noAutofit/>
          </a:bodyPr>
          <a:lstStyle/>
          <a:p>
            <a:r>
              <a:rPr lang="en-US" sz="2400" i="1" dirty="0"/>
              <a:t>There</a:t>
            </a:r>
            <a:r>
              <a:rPr lang="en-US" sz="2400" dirty="0"/>
              <a:t> is a place. </a:t>
            </a:r>
            <a:r>
              <a:rPr lang="en-US" sz="2400" i="1" dirty="0"/>
              <a:t>Their</a:t>
            </a:r>
            <a:r>
              <a:rPr lang="en-US" sz="2400" dirty="0"/>
              <a:t> shows possession. </a:t>
            </a:r>
            <a:r>
              <a:rPr lang="en-US" sz="2400" i="1" dirty="0"/>
              <a:t>They're</a:t>
            </a:r>
            <a:r>
              <a:rPr lang="en-US" sz="2400" dirty="0"/>
              <a:t> is short for </a:t>
            </a:r>
            <a:r>
              <a:rPr lang="en-US" sz="2400" i="1" dirty="0"/>
              <a:t>they are</a:t>
            </a:r>
            <a:r>
              <a:rPr lang="en-US" sz="2400" dirty="0"/>
              <a:t>. </a:t>
            </a:r>
            <a:endParaRPr lang="en-US" sz="2400" dirty="0" smtClean="0"/>
          </a:p>
          <a:p>
            <a:r>
              <a:rPr lang="en-US" sz="2000" b="1" dirty="0" smtClean="0"/>
              <a:t>There -</a:t>
            </a:r>
            <a:r>
              <a:rPr lang="en-US" sz="2000" dirty="0" smtClean="0"/>
              <a:t>Within </a:t>
            </a:r>
            <a:r>
              <a:rPr lang="en-US" sz="2000" dirty="0"/>
              <a:t>this word is another word: here. </a:t>
            </a:r>
            <a:r>
              <a:rPr lang="en-US" sz="2000" i="1" dirty="0"/>
              <a:t>There</a:t>
            </a:r>
            <a:r>
              <a:rPr lang="en-US" sz="2000" dirty="0"/>
              <a:t> usually represents a place</a:t>
            </a:r>
            <a:r>
              <a:rPr lang="en-US" sz="2000" dirty="0" smtClean="0"/>
              <a:t>. It can also be an adverb.</a:t>
            </a:r>
            <a:endParaRPr lang="en-US" sz="2000" dirty="0"/>
          </a:p>
          <a:p>
            <a:r>
              <a:rPr lang="en-US" sz="2000" dirty="0"/>
              <a:t>Very often, if you can substitute </a:t>
            </a:r>
            <a:r>
              <a:rPr lang="en-US" sz="2000" i="1" dirty="0"/>
              <a:t>here</a:t>
            </a:r>
            <a:r>
              <a:rPr lang="en-US" sz="2000" dirty="0"/>
              <a:t> in place of </a:t>
            </a:r>
            <a:r>
              <a:rPr lang="en-US" sz="2000" i="1" dirty="0"/>
              <a:t>there</a:t>
            </a:r>
            <a:r>
              <a:rPr lang="en-US" sz="2000" dirty="0"/>
              <a:t>, you've used it correctly</a:t>
            </a:r>
            <a:r>
              <a:rPr lang="en-US" sz="2000" dirty="0" smtClean="0"/>
              <a:t>.</a:t>
            </a:r>
            <a:endParaRPr lang="en-US" sz="2000" dirty="0"/>
          </a:p>
          <a:p>
            <a:r>
              <a:rPr lang="en-US" sz="2000" b="1" dirty="0" smtClean="0"/>
              <a:t>Their - </a:t>
            </a:r>
            <a:r>
              <a:rPr lang="en-US" sz="2000" dirty="0" smtClean="0"/>
              <a:t>This </a:t>
            </a:r>
            <a:r>
              <a:rPr lang="en-US" sz="2000" dirty="0"/>
              <a:t>is a possessive </a:t>
            </a:r>
            <a:r>
              <a:rPr lang="en-US" sz="2000" dirty="0" smtClean="0"/>
              <a:t>pronoun. If </a:t>
            </a:r>
            <a:r>
              <a:rPr lang="en-US" sz="2000" dirty="0"/>
              <a:t>you can replace </a:t>
            </a:r>
            <a:r>
              <a:rPr lang="en-US" sz="2000" i="1" dirty="0"/>
              <a:t>their</a:t>
            </a:r>
            <a:r>
              <a:rPr lang="en-US" sz="2000" dirty="0"/>
              <a:t> with </a:t>
            </a:r>
            <a:r>
              <a:rPr lang="en-US" sz="2000" i="1" dirty="0"/>
              <a:t>our</a:t>
            </a:r>
            <a:r>
              <a:rPr lang="en-US" sz="2000" dirty="0"/>
              <a:t> and the sentence still makes sense, you've used it </a:t>
            </a:r>
            <a:r>
              <a:rPr lang="en-US" sz="2000" dirty="0" smtClean="0"/>
              <a:t>correctly.</a:t>
            </a:r>
            <a:endParaRPr lang="en-US" sz="2000" dirty="0"/>
          </a:p>
          <a:p>
            <a:r>
              <a:rPr lang="en-US" sz="2000" b="1" dirty="0" smtClean="0"/>
              <a:t>They're</a:t>
            </a:r>
            <a:endParaRPr lang="en-US" sz="2000" dirty="0"/>
          </a:p>
          <a:p>
            <a:r>
              <a:rPr lang="en-US" sz="2000" dirty="0"/>
              <a:t>Among these three words (</a:t>
            </a:r>
            <a:r>
              <a:rPr lang="en-US" sz="2000" i="1" dirty="0"/>
              <a:t>there</a:t>
            </a:r>
            <a:r>
              <a:rPr lang="en-US" sz="2000" dirty="0"/>
              <a:t>, </a:t>
            </a:r>
            <a:r>
              <a:rPr lang="en-US" sz="2000" i="1" dirty="0"/>
              <a:t>their</a:t>
            </a:r>
            <a:r>
              <a:rPr lang="en-US" sz="2000" dirty="0"/>
              <a:t>, and </a:t>
            </a:r>
            <a:r>
              <a:rPr lang="en-US" sz="2000" i="1" dirty="0"/>
              <a:t>they're</a:t>
            </a:r>
            <a:r>
              <a:rPr lang="en-US" sz="2000" dirty="0"/>
              <a:t>), this is the only one that is a contraction. It's an abbreviation for </a:t>
            </a:r>
            <a:r>
              <a:rPr lang="en-US" sz="2000" i="1" dirty="0"/>
              <a:t>they are</a:t>
            </a:r>
            <a:r>
              <a:rPr lang="en-US" sz="2000" dirty="0"/>
              <a:t>.</a:t>
            </a:r>
          </a:p>
          <a:p>
            <a:r>
              <a:rPr lang="en-US" sz="2000" dirty="0"/>
              <a:t>If you can put </a:t>
            </a:r>
            <a:r>
              <a:rPr lang="en-US" sz="2000" i="1" dirty="0"/>
              <a:t>they are</a:t>
            </a:r>
            <a:r>
              <a:rPr lang="en-US" sz="2000" dirty="0"/>
              <a:t> in place of </a:t>
            </a:r>
            <a:r>
              <a:rPr lang="en-US" sz="2000" i="1" dirty="0"/>
              <a:t>they're</a:t>
            </a:r>
            <a:r>
              <a:rPr lang="en-US" sz="2000" dirty="0"/>
              <a:t>, you used the right </a:t>
            </a:r>
            <a:r>
              <a:rPr lang="en-US" sz="2000" dirty="0" smtClean="0"/>
              <a:t>word.</a:t>
            </a:r>
            <a:endParaRPr lang="en-US"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324600"/>
          </a:xfrm>
        </p:spPr>
        <p:txBody>
          <a:bodyPr>
            <a:normAutofit fontScale="62500" lnSpcReduction="20000"/>
          </a:bodyPr>
          <a:lstStyle/>
          <a:p>
            <a:r>
              <a:rPr lang="en-US" b="1" dirty="0" smtClean="0"/>
              <a:t>Number your paper 1-18 Write “C “for Correct  or “I” for Incorrect.  If it is incorrect write what it should be: there, their or they’re</a:t>
            </a:r>
            <a:endParaRPr lang="en-US" dirty="0"/>
          </a:p>
          <a:p>
            <a:pPr marL="514350" indent="-514350">
              <a:buFont typeface="+mj-lt"/>
              <a:buAutoNum type="arabicPeriod"/>
            </a:pPr>
            <a:r>
              <a:rPr lang="en-US" dirty="0" smtClean="0"/>
              <a:t>C </a:t>
            </a:r>
            <a:r>
              <a:rPr lang="en-US" dirty="0"/>
              <a:t> </a:t>
            </a:r>
            <a:r>
              <a:rPr lang="en-US" dirty="0" smtClean="0"/>
              <a:t>- I </a:t>
            </a:r>
            <a:r>
              <a:rPr lang="en-US" dirty="0"/>
              <a:t>put my shoes right there.</a:t>
            </a:r>
          </a:p>
          <a:p>
            <a:pPr marL="514350" indent="-514350">
              <a:buFont typeface="+mj-lt"/>
              <a:buAutoNum type="arabicPeriod"/>
            </a:pPr>
            <a:r>
              <a:rPr lang="en-US" dirty="0" smtClean="0"/>
              <a:t>I - Their are no cookies left!    &lt;&lt;should be </a:t>
            </a:r>
            <a:r>
              <a:rPr lang="en-US" i="1" dirty="0" smtClean="0"/>
              <a:t>there</a:t>
            </a:r>
            <a:r>
              <a:rPr lang="en-US" dirty="0" smtClean="0"/>
              <a:t>&gt;&gt;</a:t>
            </a:r>
          </a:p>
          <a:p>
            <a:pPr marL="514350" indent="-514350">
              <a:buFont typeface="+mj-lt"/>
              <a:buAutoNum type="arabicPeriod"/>
            </a:pPr>
            <a:r>
              <a:rPr lang="en-US" dirty="0" smtClean="0"/>
              <a:t>I - Why didn't they listen to they're teacher?   &lt;&lt;should be </a:t>
            </a:r>
            <a:r>
              <a:rPr lang="en-US" i="1" dirty="0" smtClean="0"/>
              <a:t>their</a:t>
            </a:r>
            <a:r>
              <a:rPr lang="en-US" dirty="0" smtClean="0"/>
              <a:t>&gt;&gt;</a:t>
            </a:r>
          </a:p>
          <a:p>
            <a:pPr marL="514350" indent="-514350">
              <a:buFont typeface="+mj-lt"/>
              <a:buAutoNum type="arabicPeriod"/>
            </a:pPr>
            <a:r>
              <a:rPr lang="en-US" dirty="0" smtClean="0"/>
              <a:t>C- It </a:t>
            </a:r>
            <a:r>
              <a:rPr lang="en-US" dirty="0"/>
              <a:t>was their team's turn to answer.</a:t>
            </a:r>
          </a:p>
          <a:p>
            <a:pPr marL="514350" indent="-514350">
              <a:buFont typeface="+mj-lt"/>
              <a:buAutoNum type="arabicPeriod"/>
            </a:pPr>
            <a:r>
              <a:rPr lang="en-US" dirty="0" smtClean="0"/>
              <a:t>C- They're </a:t>
            </a:r>
            <a:r>
              <a:rPr lang="en-US" dirty="0"/>
              <a:t>my favorite band!</a:t>
            </a:r>
          </a:p>
          <a:p>
            <a:pPr marL="514350" indent="-514350">
              <a:buFont typeface="+mj-lt"/>
              <a:buAutoNum type="arabicPeriod"/>
            </a:pPr>
            <a:r>
              <a:rPr lang="en-US" dirty="0" smtClean="0"/>
              <a:t>I - My favorite pizza place is right their.  &lt;&lt;should be </a:t>
            </a:r>
            <a:r>
              <a:rPr lang="en-US" i="1" dirty="0" smtClean="0"/>
              <a:t>there</a:t>
            </a:r>
            <a:r>
              <a:rPr lang="en-US" dirty="0" smtClean="0"/>
              <a:t>&gt;&gt;</a:t>
            </a:r>
          </a:p>
          <a:p>
            <a:pPr marL="514350" indent="-514350">
              <a:buFont typeface="+mj-lt"/>
              <a:buAutoNum type="arabicPeriod"/>
            </a:pPr>
            <a:r>
              <a:rPr lang="en-US" dirty="0" smtClean="0"/>
              <a:t>C - There </a:t>
            </a:r>
            <a:r>
              <a:rPr lang="en-US" dirty="0"/>
              <a:t>is the book I lost.</a:t>
            </a:r>
          </a:p>
          <a:p>
            <a:pPr marL="514350" indent="-514350">
              <a:buFont typeface="+mj-lt"/>
              <a:buAutoNum type="arabicPeriod"/>
            </a:pPr>
            <a:r>
              <a:rPr lang="en-US" dirty="0" smtClean="0"/>
              <a:t>I- There project was the winner. &lt;&lt;should be </a:t>
            </a:r>
            <a:r>
              <a:rPr lang="en-US" i="1" dirty="0" smtClean="0"/>
              <a:t>Their</a:t>
            </a:r>
            <a:r>
              <a:rPr lang="en-US" dirty="0" smtClean="0"/>
              <a:t>&gt;&gt;</a:t>
            </a:r>
          </a:p>
          <a:p>
            <a:pPr marL="514350" indent="-514350">
              <a:buFont typeface="+mj-lt"/>
              <a:buAutoNum type="arabicPeriod"/>
            </a:pPr>
            <a:r>
              <a:rPr lang="en-US" dirty="0" smtClean="0"/>
              <a:t>C - Their </a:t>
            </a:r>
            <a:r>
              <a:rPr lang="en-US" dirty="0"/>
              <a:t>car is blue, not grey.</a:t>
            </a:r>
          </a:p>
          <a:p>
            <a:pPr marL="514350" indent="-514350">
              <a:buFont typeface="+mj-lt"/>
              <a:buAutoNum type="arabicPeriod"/>
            </a:pPr>
            <a:r>
              <a:rPr lang="en-US" dirty="0" smtClean="0"/>
              <a:t>I -Lots of people are stopping at there lemonade stand. &lt;&lt;should be </a:t>
            </a:r>
            <a:r>
              <a:rPr lang="en-US" i="1" dirty="0" smtClean="0"/>
              <a:t>their</a:t>
            </a:r>
            <a:r>
              <a:rPr lang="en-US" dirty="0" smtClean="0"/>
              <a:t>&gt;&gt;</a:t>
            </a:r>
          </a:p>
          <a:p>
            <a:pPr marL="514350" indent="-514350">
              <a:buFont typeface="+mj-lt"/>
              <a:buAutoNum type="arabicPeriod"/>
            </a:pPr>
            <a:r>
              <a:rPr lang="en-US" dirty="0" smtClean="0"/>
              <a:t>C- I </a:t>
            </a:r>
            <a:r>
              <a:rPr lang="en-US" dirty="0"/>
              <a:t>asked, but they're out of town that day.</a:t>
            </a:r>
          </a:p>
          <a:p>
            <a:pPr marL="514350" indent="-514350">
              <a:buFont typeface="+mj-lt"/>
              <a:buAutoNum type="arabicPeriod"/>
            </a:pPr>
            <a:r>
              <a:rPr lang="en-US" dirty="0" smtClean="0"/>
              <a:t>C- Let's </a:t>
            </a:r>
            <a:r>
              <a:rPr lang="en-US" dirty="0"/>
              <a:t>go there.</a:t>
            </a:r>
          </a:p>
          <a:p>
            <a:pPr marL="514350" indent="-514350">
              <a:buFont typeface="+mj-lt"/>
              <a:buAutoNum type="arabicPeriod"/>
            </a:pPr>
            <a:r>
              <a:rPr lang="en-US" dirty="0" smtClean="0"/>
              <a:t>C- Their </a:t>
            </a:r>
            <a:r>
              <a:rPr lang="en-US" dirty="0"/>
              <a:t>house is the one with the picket fence.</a:t>
            </a:r>
          </a:p>
          <a:p>
            <a:pPr marL="514350" indent="-514350">
              <a:buFont typeface="+mj-lt"/>
              <a:buAutoNum type="arabicPeriod"/>
            </a:pPr>
            <a:r>
              <a:rPr lang="en-US" dirty="0" smtClean="0"/>
              <a:t>I- There excited for the party.   &lt;&lt;should be </a:t>
            </a:r>
            <a:r>
              <a:rPr lang="en-US" i="1" dirty="0" smtClean="0"/>
              <a:t>They're</a:t>
            </a:r>
            <a:r>
              <a:rPr lang="en-US" dirty="0" smtClean="0"/>
              <a:t>&gt;&gt;</a:t>
            </a:r>
          </a:p>
          <a:p>
            <a:pPr marL="514350" indent="-514350">
              <a:buFont typeface="+mj-lt"/>
              <a:buAutoNum type="arabicPeriod"/>
            </a:pPr>
            <a:r>
              <a:rPr lang="en-US" dirty="0" smtClean="0"/>
              <a:t>C -They're </a:t>
            </a:r>
            <a:r>
              <a:rPr lang="en-US" dirty="0"/>
              <a:t>too short to ride the roller </a:t>
            </a:r>
            <a:r>
              <a:rPr lang="en-US" dirty="0" smtClean="0"/>
              <a:t>coaster.</a:t>
            </a:r>
          </a:p>
          <a:p>
            <a:pPr marL="514350" indent="-514350">
              <a:buFont typeface="+mj-lt"/>
              <a:buAutoNum type="arabicPeriod"/>
            </a:pPr>
            <a:r>
              <a:rPr lang="en-US" dirty="0" smtClean="0"/>
              <a:t>I- Are </a:t>
            </a:r>
            <a:r>
              <a:rPr lang="en-US" dirty="0"/>
              <a:t>we almost they're?  &lt;&lt;should be </a:t>
            </a:r>
            <a:r>
              <a:rPr lang="en-US" i="1" dirty="0"/>
              <a:t>there</a:t>
            </a:r>
            <a:r>
              <a:rPr lang="en-US" dirty="0"/>
              <a:t>&gt;&gt;</a:t>
            </a:r>
          </a:p>
          <a:p>
            <a:pPr marL="514350" indent="-514350">
              <a:buFont typeface="+mj-lt"/>
              <a:buAutoNum type="arabicPeriod"/>
            </a:pPr>
            <a:r>
              <a:rPr lang="en-US" dirty="0" smtClean="0"/>
              <a:t>I- Their </a:t>
            </a:r>
            <a:r>
              <a:rPr lang="en-US" dirty="0"/>
              <a:t>daydreaming, instead of listening. &lt;&lt;should be </a:t>
            </a:r>
            <a:r>
              <a:rPr lang="en-US" i="1" dirty="0"/>
              <a:t>they're</a:t>
            </a:r>
            <a:r>
              <a:rPr lang="en-US" dirty="0" smtClean="0"/>
              <a:t>&gt;&gt;</a:t>
            </a:r>
            <a:br>
              <a:rPr lang="en-US" dirty="0" smtClean="0"/>
            </a:b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Record this tip on pg 41 of your spiral COMMON </a:t>
            </a:r>
            <a:r>
              <a:rPr lang="en-US" b="1" dirty="0"/>
              <a:t>Grammar MISTAKE #2: You're and Your</a:t>
            </a:r>
            <a:endParaRPr lang="en-US" dirty="0"/>
          </a:p>
        </p:txBody>
      </p:sp>
      <p:sp>
        <p:nvSpPr>
          <p:cNvPr id="3" name="Content Placeholder 2"/>
          <p:cNvSpPr>
            <a:spLocks noGrp="1"/>
          </p:cNvSpPr>
          <p:nvPr>
            <p:ph idx="1"/>
          </p:nvPr>
        </p:nvSpPr>
        <p:spPr/>
        <p:txBody>
          <a:bodyPr/>
          <a:lstStyle/>
          <a:p>
            <a:r>
              <a:rPr lang="en-US" dirty="0" smtClean="0"/>
              <a:t>YOUR = POSSESSIVE PRONOUN</a:t>
            </a:r>
          </a:p>
          <a:p>
            <a:pPr lvl="1"/>
            <a:r>
              <a:rPr lang="en-US" dirty="0" smtClean="0"/>
              <a:t>Your books are on the table.</a:t>
            </a:r>
          </a:p>
          <a:p>
            <a:r>
              <a:rPr lang="en-US" dirty="0" smtClean="0"/>
              <a:t>YOU’RE = CONTRACTION FOR {YOU ARE}</a:t>
            </a:r>
          </a:p>
          <a:p>
            <a:pPr lvl="1"/>
            <a:r>
              <a:rPr lang="en-US" dirty="0" smtClean="0"/>
              <a:t>You’re my favorite students. </a:t>
            </a:r>
            <a:r>
              <a:rPr lang="en-US" dirty="0" smtClean="0">
                <a:sym typeface="Wingdings" pitchFamily="2" charset="2"/>
              </a:rPr>
              <a:t></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ym typeface="Wingdings" pitchFamily="2" charset="2"/>
              </a:rPr>
              <a:t>Write the number of the sentences that are using “your” incorrectly</a:t>
            </a:r>
          </a:p>
        </p:txBody>
      </p:sp>
      <p:sp>
        <p:nvSpPr>
          <p:cNvPr id="3" name="Content Placeholder 2"/>
          <p:cNvSpPr>
            <a:spLocks noGrp="1"/>
          </p:cNvSpPr>
          <p:nvPr>
            <p:ph idx="1"/>
          </p:nvPr>
        </p:nvSpPr>
        <p:spPr>
          <a:xfrm>
            <a:off x="457200" y="1600200"/>
            <a:ext cx="8229600" cy="5257799"/>
          </a:xfrm>
        </p:spPr>
        <p:txBody>
          <a:bodyPr/>
          <a:lstStyle/>
          <a:p>
            <a:pPr marL="514350" indent="-514350">
              <a:buAutoNum type="arabicPeriod"/>
            </a:pPr>
            <a:r>
              <a:rPr lang="en-US" dirty="0" smtClean="0"/>
              <a:t>Your ball went over the fence during lunch.</a:t>
            </a:r>
          </a:p>
          <a:p>
            <a:pPr marL="514350" indent="-514350">
              <a:buAutoNum type="arabicPeriod"/>
            </a:pPr>
            <a:r>
              <a:rPr lang="en-US" dirty="0" smtClean="0"/>
              <a:t>Your never on time for class.</a:t>
            </a:r>
          </a:p>
          <a:p>
            <a:pPr marL="514350" indent="-514350">
              <a:buAutoNum type="arabicPeriod"/>
            </a:pPr>
            <a:r>
              <a:rPr lang="en-US" dirty="0" smtClean="0"/>
              <a:t>The teacher said your a great student.</a:t>
            </a:r>
          </a:p>
          <a:p>
            <a:pPr marL="514350" indent="-514350">
              <a:buAutoNum type="arabicPeriod"/>
            </a:pPr>
            <a:r>
              <a:rPr lang="en-US" dirty="0" smtClean="0"/>
              <a:t>Will you please move your supplies to the other table?</a:t>
            </a:r>
          </a:p>
          <a:p>
            <a:pPr marL="514350" indent="-514350">
              <a:buAutoNum type="arabicPeriod"/>
            </a:pPr>
            <a:r>
              <a:rPr lang="en-US" dirty="0" smtClean="0"/>
              <a:t>When will your parents be home?</a:t>
            </a:r>
          </a:p>
          <a:p>
            <a:pPr marL="514350" indent="-514350">
              <a:buAutoNum type="arabicPeriod"/>
            </a:pPr>
            <a:r>
              <a:rPr lang="en-US" dirty="0" smtClean="0"/>
              <a:t>She was wondering if your going to the dance.</a:t>
            </a:r>
          </a:p>
          <a:p>
            <a:pPr marL="514350" indent="-514350">
              <a:buAutoNum type="arabicPeriod"/>
            </a:pPr>
            <a:r>
              <a:rPr lang="en-US" dirty="0" smtClean="0"/>
              <a:t>Your dog ate my homework.</a:t>
            </a:r>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ym typeface="Wingdings" pitchFamily="2" charset="2"/>
              </a:rPr>
              <a:t>Write the number of the sentences that are using “your” incorrectly</a:t>
            </a:r>
          </a:p>
        </p:txBody>
      </p:sp>
      <p:sp>
        <p:nvSpPr>
          <p:cNvPr id="3" name="Content Placeholder 2"/>
          <p:cNvSpPr>
            <a:spLocks noGrp="1"/>
          </p:cNvSpPr>
          <p:nvPr>
            <p:ph idx="1"/>
          </p:nvPr>
        </p:nvSpPr>
        <p:spPr>
          <a:xfrm>
            <a:off x="457200" y="1600200"/>
            <a:ext cx="8229600" cy="5257799"/>
          </a:xfrm>
        </p:spPr>
        <p:txBody>
          <a:bodyPr/>
          <a:lstStyle/>
          <a:p>
            <a:pPr marL="514350" indent="-514350">
              <a:buAutoNum type="arabicPeriod"/>
            </a:pPr>
            <a:r>
              <a:rPr lang="en-US" dirty="0" smtClean="0"/>
              <a:t>Your ball went over the fence during lunch.</a:t>
            </a:r>
          </a:p>
          <a:p>
            <a:pPr marL="514350" indent="-514350">
              <a:buAutoNum type="arabicPeriod"/>
            </a:pPr>
            <a:r>
              <a:rPr lang="en-US" dirty="0" smtClean="0">
                <a:solidFill>
                  <a:srgbClr val="FF0000"/>
                </a:solidFill>
              </a:rPr>
              <a:t>Your</a:t>
            </a:r>
            <a:r>
              <a:rPr lang="en-US" dirty="0" smtClean="0"/>
              <a:t> never on time for class.</a:t>
            </a:r>
          </a:p>
          <a:p>
            <a:pPr marL="514350" indent="-514350">
              <a:buAutoNum type="arabicPeriod"/>
            </a:pPr>
            <a:r>
              <a:rPr lang="en-US" dirty="0" smtClean="0"/>
              <a:t>The teacher said </a:t>
            </a:r>
            <a:r>
              <a:rPr lang="en-US" dirty="0" smtClean="0">
                <a:solidFill>
                  <a:srgbClr val="FF0000"/>
                </a:solidFill>
              </a:rPr>
              <a:t>your</a:t>
            </a:r>
            <a:r>
              <a:rPr lang="en-US" dirty="0" smtClean="0"/>
              <a:t> a great student.</a:t>
            </a:r>
          </a:p>
          <a:p>
            <a:pPr marL="514350" indent="-514350">
              <a:buAutoNum type="arabicPeriod"/>
            </a:pPr>
            <a:r>
              <a:rPr lang="en-US" dirty="0" smtClean="0"/>
              <a:t>Will you please move your supplies to the other table?</a:t>
            </a:r>
          </a:p>
          <a:p>
            <a:pPr marL="514350" indent="-514350">
              <a:buAutoNum type="arabicPeriod"/>
            </a:pPr>
            <a:r>
              <a:rPr lang="en-US" dirty="0" smtClean="0"/>
              <a:t>When will your parents be home?</a:t>
            </a:r>
          </a:p>
          <a:p>
            <a:pPr marL="514350" indent="-514350">
              <a:buAutoNum type="arabicPeriod"/>
            </a:pPr>
            <a:r>
              <a:rPr lang="en-US" dirty="0" smtClean="0"/>
              <a:t>She was wondering if </a:t>
            </a:r>
            <a:r>
              <a:rPr lang="en-US" dirty="0" smtClean="0">
                <a:solidFill>
                  <a:srgbClr val="FF0000"/>
                </a:solidFill>
              </a:rPr>
              <a:t>your</a:t>
            </a:r>
            <a:r>
              <a:rPr lang="en-US" dirty="0" smtClean="0"/>
              <a:t> going to the dance.</a:t>
            </a:r>
          </a:p>
          <a:p>
            <a:pPr marL="514350" indent="-514350">
              <a:buAutoNum type="arabicPeriod"/>
            </a:pPr>
            <a:r>
              <a:rPr lang="en-US" dirty="0" smtClean="0"/>
              <a:t>Your dog ate my homework.</a:t>
            </a:r>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Grammar MISTAKE #3: Then and </a:t>
            </a:r>
            <a:r>
              <a:rPr lang="en-US" b="1" dirty="0" smtClean="0"/>
              <a:t>Than</a:t>
            </a:r>
            <a:endParaRPr lang="en-US" dirty="0"/>
          </a:p>
        </p:txBody>
      </p:sp>
      <p:sp>
        <p:nvSpPr>
          <p:cNvPr id="3" name="Content Placeholder 2"/>
          <p:cNvSpPr>
            <a:spLocks noGrp="1"/>
          </p:cNvSpPr>
          <p:nvPr>
            <p:ph idx="1"/>
          </p:nvPr>
        </p:nvSpPr>
        <p:spPr>
          <a:xfrm>
            <a:off x="0" y="1600200"/>
            <a:ext cx="8686800" cy="5029200"/>
          </a:xfrm>
        </p:spPr>
        <p:txBody>
          <a:bodyPr>
            <a:normAutofit/>
          </a:bodyPr>
          <a:lstStyle/>
          <a:p>
            <a:r>
              <a:rPr lang="en-US" sz="4800" dirty="0" smtClean="0"/>
              <a:t>Then = time</a:t>
            </a:r>
          </a:p>
          <a:p>
            <a:r>
              <a:rPr lang="en-US" sz="4800" dirty="0" smtClean="0"/>
              <a:t>Than = comparison</a:t>
            </a:r>
          </a:p>
          <a:p>
            <a:pPr>
              <a:buNone/>
            </a:pPr>
            <a:endParaRPr lang="en-US" sz="4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(red)  </a:t>
            </a:r>
            <a:r>
              <a:rPr lang="en-US" dirty="0" err="1" smtClean="0"/>
              <a:t>vs</a:t>
            </a:r>
            <a:r>
              <a:rPr lang="en-US" dirty="0" smtClean="0"/>
              <a:t> Than (green)</a:t>
            </a:r>
            <a:endParaRPr lang="en-US" dirty="0"/>
          </a:p>
        </p:txBody>
      </p:sp>
      <p:sp>
        <p:nvSpPr>
          <p:cNvPr id="3" name="Content Placeholder 2"/>
          <p:cNvSpPr>
            <a:spLocks noGrp="1"/>
          </p:cNvSpPr>
          <p:nvPr>
            <p:ph idx="1"/>
          </p:nvPr>
        </p:nvSpPr>
        <p:spPr/>
        <p:txBody>
          <a:bodyPr/>
          <a:lstStyle/>
          <a:p>
            <a:r>
              <a:rPr lang="en-US" dirty="0" smtClean="0"/>
              <a:t>She tied her shoes and _________went to the playground.</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1417638"/>
          </a:xfrm>
        </p:spPr>
        <p:txBody>
          <a:bodyPr>
            <a:normAutofit/>
          </a:bodyPr>
          <a:lstStyle/>
          <a:p>
            <a:r>
              <a:rPr lang="en-US" dirty="0" smtClean="0"/>
              <a:t>Example of examining question</a:t>
            </a:r>
            <a:endParaRPr lang="en-US" dirty="0"/>
          </a:p>
        </p:txBody>
      </p:sp>
      <p:sp>
        <p:nvSpPr>
          <p:cNvPr id="3" name="Content Placeholder 2"/>
          <p:cNvSpPr>
            <a:spLocks noGrp="1"/>
          </p:cNvSpPr>
          <p:nvPr>
            <p:ph idx="1"/>
          </p:nvPr>
        </p:nvSpPr>
        <p:spPr>
          <a:xfrm>
            <a:off x="0" y="609600"/>
            <a:ext cx="9144000" cy="6019800"/>
          </a:xfrm>
        </p:spPr>
        <p:txBody>
          <a:bodyPr>
            <a:normAutofit fontScale="92500" lnSpcReduction="10000"/>
          </a:bodyPr>
          <a:lstStyle/>
          <a:p>
            <a:pPr>
              <a:buNone/>
            </a:pPr>
            <a:r>
              <a:rPr lang="en-US" dirty="0" smtClean="0"/>
              <a:t>What message is the articles “Verbal Communication” and “Nonverbal Communication” trying to convey regarding professional communication in the workplace?</a:t>
            </a:r>
          </a:p>
          <a:p>
            <a:r>
              <a:rPr lang="en-US" dirty="0" smtClean="0"/>
              <a:t>What </a:t>
            </a:r>
            <a:r>
              <a:rPr lang="en-US" dirty="0" smtClean="0">
                <a:solidFill>
                  <a:srgbClr val="FF0000"/>
                </a:solidFill>
                <a:effectLst>
                  <a:outerShdw blurRad="38100" dist="38100" dir="2700000" algn="tl">
                    <a:srgbClr val="000000">
                      <a:alpha val="43137"/>
                    </a:srgbClr>
                  </a:outerShdw>
                </a:effectLst>
              </a:rPr>
              <a:t>message</a:t>
            </a:r>
            <a:r>
              <a:rPr lang="en-US" dirty="0" smtClean="0">
                <a:solidFill>
                  <a:srgbClr val="FF0000"/>
                </a:solidFill>
              </a:rPr>
              <a:t> </a:t>
            </a:r>
            <a:r>
              <a:rPr lang="en-US" dirty="0" smtClean="0"/>
              <a:t> is the articles </a:t>
            </a:r>
            <a:r>
              <a:rPr lang="en-US" strike="sngStrike" dirty="0" smtClean="0"/>
              <a:t>“Verbal Communication” and “Nonverbal Communication” </a:t>
            </a:r>
            <a:r>
              <a:rPr lang="en-US" dirty="0" smtClean="0"/>
              <a:t>trying to </a:t>
            </a:r>
            <a:r>
              <a:rPr lang="en-US" strike="sngStrike" dirty="0" smtClean="0"/>
              <a:t>convey</a:t>
            </a:r>
            <a:r>
              <a:rPr lang="en-US" u="sng" dirty="0" smtClean="0"/>
              <a:t> </a:t>
            </a:r>
            <a:r>
              <a:rPr lang="en-US" dirty="0" smtClean="0"/>
              <a:t>show, suggest, get across </a:t>
            </a:r>
            <a:r>
              <a:rPr lang="en-US" strike="sngStrike" dirty="0" smtClean="0"/>
              <a:t>regarding</a:t>
            </a:r>
            <a:r>
              <a:rPr lang="en-US" dirty="0" smtClean="0"/>
              <a:t> about professional  communication in the workplace?</a:t>
            </a:r>
          </a:p>
          <a:p>
            <a:pPr>
              <a:buNone/>
            </a:pPr>
            <a:endParaRPr lang="en-US" dirty="0" smtClean="0"/>
          </a:p>
          <a:p>
            <a:pPr>
              <a:buNone/>
            </a:pPr>
            <a:r>
              <a:rPr lang="en-US" dirty="0" smtClean="0"/>
              <a:t>Either rewrite or read it now without the excess so it’s less confusing.</a:t>
            </a:r>
          </a:p>
          <a:p>
            <a:r>
              <a:rPr lang="en-US" b="1" dirty="0" smtClean="0"/>
              <a:t>What </a:t>
            </a:r>
            <a:r>
              <a:rPr lang="en-US" b="1" dirty="0" smtClean="0">
                <a:solidFill>
                  <a:srgbClr val="FF0000"/>
                </a:solidFill>
              </a:rPr>
              <a:t>message</a:t>
            </a:r>
            <a:r>
              <a:rPr lang="en-US" b="1" dirty="0" smtClean="0"/>
              <a:t> is the articles trying to suggest/show about professional communication in the workplace?</a:t>
            </a:r>
          </a:p>
          <a:p>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a:t>
            </a:r>
            <a:r>
              <a:rPr lang="en-US" dirty="0" err="1" smtClean="0"/>
              <a:t>vs</a:t>
            </a:r>
            <a:r>
              <a:rPr lang="en-US" dirty="0" smtClean="0"/>
              <a:t> Than </a:t>
            </a:r>
            <a:endParaRPr lang="en-US" dirty="0"/>
          </a:p>
        </p:txBody>
      </p:sp>
      <p:sp>
        <p:nvSpPr>
          <p:cNvPr id="3" name="Content Placeholder 2"/>
          <p:cNvSpPr>
            <a:spLocks noGrp="1"/>
          </p:cNvSpPr>
          <p:nvPr>
            <p:ph idx="1"/>
          </p:nvPr>
        </p:nvSpPr>
        <p:spPr/>
        <p:txBody>
          <a:bodyPr/>
          <a:lstStyle/>
          <a:p>
            <a:r>
              <a:rPr lang="en-US" dirty="0" smtClean="0"/>
              <a:t>I like grapes better _________bananas.</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a:t>
            </a:r>
            <a:r>
              <a:rPr lang="en-US" dirty="0" err="1" smtClean="0"/>
              <a:t>vs</a:t>
            </a:r>
            <a:r>
              <a:rPr lang="en-US" dirty="0" smtClean="0"/>
              <a:t> Than </a:t>
            </a:r>
            <a:endParaRPr lang="en-US" dirty="0"/>
          </a:p>
        </p:txBody>
      </p:sp>
      <p:sp>
        <p:nvSpPr>
          <p:cNvPr id="3" name="Content Placeholder 2"/>
          <p:cNvSpPr>
            <a:spLocks noGrp="1"/>
          </p:cNvSpPr>
          <p:nvPr>
            <p:ph idx="1"/>
          </p:nvPr>
        </p:nvSpPr>
        <p:spPr/>
        <p:txBody>
          <a:bodyPr/>
          <a:lstStyle/>
          <a:p>
            <a:r>
              <a:rPr lang="en-US" dirty="0" smtClean="0"/>
              <a:t>________he will kill the zombies.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a:t>
            </a:r>
            <a:r>
              <a:rPr lang="en-US" dirty="0" err="1" smtClean="0"/>
              <a:t>vs</a:t>
            </a:r>
            <a:r>
              <a:rPr lang="en-US" dirty="0" smtClean="0"/>
              <a:t> Than </a:t>
            </a:r>
            <a:endParaRPr lang="en-US" dirty="0"/>
          </a:p>
        </p:txBody>
      </p:sp>
      <p:sp>
        <p:nvSpPr>
          <p:cNvPr id="3" name="Content Placeholder 2"/>
          <p:cNvSpPr>
            <a:spLocks noGrp="1"/>
          </p:cNvSpPr>
          <p:nvPr>
            <p:ph idx="1"/>
          </p:nvPr>
        </p:nvSpPr>
        <p:spPr/>
        <p:txBody>
          <a:bodyPr/>
          <a:lstStyle/>
          <a:p>
            <a:r>
              <a:rPr lang="en-US" dirty="0" smtClean="0"/>
              <a:t>I would rather eat chocolate covered ants ________ beets.</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a:t>
            </a:r>
            <a:r>
              <a:rPr lang="en-US" dirty="0" err="1" smtClean="0"/>
              <a:t>vs</a:t>
            </a:r>
            <a:r>
              <a:rPr lang="en-US" dirty="0" smtClean="0"/>
              <a:t> Than </a:t>
            </a:r>
            <a:endParaRPr lang="en-US" dirty="0"/>
          </a:p>
        </p:txBody>
      </p:sp>
      <p:sp>
        <p:nvSpPr>
          <p:cNvPr id="3" name="Content Placeholder 2"/>
          <p:cNvSpPr>
            <a:spLocks noGrp="1"/>
          </p:cNvSpPr>
          <p:nvPr>
            <p:ph idx="1"/>
          </p:nvPr>
        </p:nvSpPr>
        <p:spPr>
          <a:xfrm>
            <a:off x="304800" y="1295400"/>
            <a:ext cx="8382000" cy="4830763"/>
          </a:xfrm>
        </p:spPr>
        <p:txBody>
          <a:bodyPr/>
          <a:lstStyle/>
          <a:p>
            <a:r>
              <a:rPr lang="en-US" dirty="0" smtClean="0"/>
              <a:t>___________ in the spring of 2012, she met her husband.</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Grammar MISTAKE #4</a:t>
            </a:r>
            <a:r>
              <a:rPr lang="en-US" b="1" dirty="0" smtClean="0"/>
              <a:t>:</a:t>
            </a:r>
            <a:br>
              <a:rPr lang="en-US" b="1" dirty="0" smtClean="0"/>
            </a:br>
            <a:r>
              <a:rPr lang="en-US" b="1" dirty="0" smtClean="0"/>
              <a:t> </a:t>
            </a:r>
            <a:r>
              <a:rPr lang="en-US" b="1" dirty="0"/>
              <a:t>Lie and Lay</a:t>
            </a:r>
            <a:endParaRPr lang="en-US" dirty="0"/>
          </a:p>
        </p:txBody>
      </p:sp>
      <p:sp>
        <p:nvSpPr>
          <p:cNvPr id="3" name="Content Placeholder 2"/>
          <p:cNvSpPr>
            <a:spLocks noGrp="1"/>
          </p:cNvSpPr>
          <p:nvPr>
            <p:ph idx="1"/>
          </p:nvPr>
        </p:nvSpPr>
        <p:spPr/>
        <p:txBody>
          <a:bodyPr/>
          <a:lstStyle/>
          <a:p>
            <a:r>
              <a:rPr lang="en-US" dirty="0" smtClean="0"/>
              <a:t>Lie to recline (or to fib) Has no object, subject is performing the motion)</a:t>
            </a:r>
          </a:p>
          <a:p>
            <a:r>
              <a:rPr lang="en-US" dirty="0" smtClean="0"/>
              <a:t>Todd will lie on the floor to rest. (Todd is performing the action)</a:t>
            </a:r>
          </a:p>
          <a:p>
            <a:r>
              <a:rPr lang="en-US" dirty="0" smtClean="0"/>
              <a:t>Lay to place (has an object doesn’t perform the action on its own)</a:t>
            </a:r>
          </a:p>
          <a:p>
            <a:r>
              <a:rPr lang="en-US" dirty="0" smtClean="0"/>
              <a:t>Todd lay the pencil on his desk. (Todd is placing the </a:t>
            </a:r>
            <a:r>
              <a:rPr lang="en-US" i="1" dirty="0" smtClean="0"/>
              <a:t>pencil (or object) </a:t>
            </a:r>
            <a:r>
              <a:rPr lang="en-US" dirty="0" smtClean="0"/>
              <a:t>on the desk.)</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Lie </a:t>
            </a:r>
            <a:r>
              <a:rPr lang="en-US" dirty="0" err="1" smtClean="0"/>
              <a:t>vs</a:t>
            </a:r>
            <a:r>
              <a:rPr lang="en-US" dirty="0" smtClean="0"/>
              <a:t> Lay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He ________ on his bed until dinner.</a:t>
            </a:r>
          </a:p>
          <a:p>
            <a:pPr marL="514350" indent="-514350">
              <a:buFont typeface="+mj-lt"/>
              <a:buAutoNum type="arabicPeriod"/>
            </a:pPr>
            <a:r>
              <a:rPr lang="en-US" dirty="0" smtClean="0"/>
              <a:t>Sally _________ the baby in the crib.</a:t>
            </a:r>
          </a:p>
          <a:p>
            <a:pPr marL="514350" indent="-514350">
              <a:buFont typeface="+mj-lt"/>
              <a:buAutoNum type="arabicPeriod"/>
            </a:pPr>
            <a:r>
              <a:rPr lang="en-US" dirty="0" smtClean="0"/>
              <a:t>Joe couldn’t carry the heavy boulder any longer, so he _________ it on the sidewalk.</a:t>
            </a:r>
          </a:p>
          <a:p>
            <a:pPr marL="514350" indent="-514350">
              <a:buFont typeface="+mj-lt"/>
              <a:buAutoNum type="arabicPeriod"/>
            </a:pPr>
            <a:r>
              <a:rPr lang="en-US" dirty="0" smtClean="0"/>
              <a:t>The dog refused to _________ next to the cruel owner.</a:t>
            </a:r>
          </a:p>
          <a:p>
            <a:pPr marL="514350" indent="-514350">
              <a:buFont typeface="+mj-lt"/>
              <a:buAutoNum type="arabicPeriod"/>
            </a:pPr>
            <a:r>
              <a:rPr lang="en-US" dirty="0" smtClean="0"/>
              <a:t>He _________the ring next to her hand hoping she would accept his proposal.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Lie </a:t>
            </a:r>
            <a:r>
              <a:rPr lang="en-US" dirty="0" err="1" smtClean="0"/>
              <a:t>vs</a:t>
            </a:r>
            <a:r>
              <a:rPr lang="en-US" dirty="0" smtClean="0"/>
              <a:t> Lay</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He ____</a:t>
            </a:r>
            <a:r>
              <a:rPr lang="en-US" dirty="0" err="1" smtClean="0"/>
              <a:t>lie_on</a:t>
            </a:r>
            <a:r>
              <a:rPr lang="en-US" dirty="0" smtClean="0"/>
              <a:t> his bed until dinner.</a:t>
            </a:r>
          </a:p>
          <a:p>
            <a:pPr marL="514350" indent="-514350">
              <a:buFont typeface="+mj-lt"/>
              <a:buAutoNum type="arabicPeriod"/>
            </a:pPr>
            <a:r>
              <a:rPr lang="en-US" dirty="0" smtClean="0"/>
              <a:t>Sally ____lay_____ the baby in the crib.</a:t>
            </a:r>
          </a:p>
          <a:p>
            <a:pPr marL="514350" indent="-514350">
              <a:buFont typeface="+mj-lt"/>
              <a:buAutoNum type="arabicPeriod"/>
            </a:pPr>
            <a:r>
              <a:rPr lang="en-US" dirty="0" smtClean="0"/>
              <a:t>Joe couldn’t carry the heavy boulder any longer, so he __lay_______ it on the sidewalk.</a:t>
            </a:r>
          </a:p>
          <a:p>
            <a:pPr marL="514350" indent="-514350">
              <a:buFont typeface="+mj-lt"/>
              <a:buAutoNum type="arabicPeriod"/>
            </a:pPr>
            <a:r>
              <a:rPr lang="en-US" dirty="0" smtClean="0"/>
              <a:t>The dog refused to ____lie_____ next to the cruel owner.</a:t>
            </a:r>
          </a:p>
          <a:p>
            <a:pPr marL="514350" indent="-514350">
              <a:buFont typeface="+mj-lt"/>
              <a:buAutoNum type="arabicPeriod"/>
            </a:pPr>
            <a:r>
              <a:rPr lang="en-US" dirty="0" smtClean="0"/>
              <a:t>He ___</a:t>
            </a:r>
            <a:r>
              <a:rPr lang="en-US" dirty="0" err="1" smtClean="0"/>
              <a:t>lay___the</a:t>
            </a:r>
            <a:r>
              <a:rPr lang="en-US" dirty="0" smtClean="0"/>
              <a:t> ring next to her hand hoping she would accept his proposal.</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Grammar MISTAKE #5: Who and Whom</a:t>
            </a:r>
            <a:endParaRPr lang="en-US" dirty="0"/>
          </a:p>
        </p:txBody>
      </p:sp>
      <p:sp>
        <p:nvSpPr>
          <p:cNvPr id="3" name="Content Placeholder 2"/>
          <p:cNvSpPr>
            <a:spLocks noGrp="1"/>
          </p:cNvSpPr>
          <p:nvPr>
            <p:ph idx="1"/>
          </p:nvPr>
        </p:nvSpPr>
        <p:spPr/>
        <p:txBody>
          <a:bodyPr>
            <a:normAutofit/>
          </a:bodyPr>
          <a:lstStyle/>
          <a:p>
            <a:r>
              <a:rPr lang="en-US" sz="4000" dirty="0" smtClean="0"/>
              <a:t>Who = he, she, and they</a:t>
            </a:r>
          </a:p>
          <a:p>
            <a:r>
              <a:rPr lang="en-US" sz="4000" dirty="0" smtClean="0"/>
              <a:t>Whom = him, her, them or an object</a:t>
            </a:r>
          </a:p>
          <a:p>
            <a:endParaRPr lang="en-US" sz="4000" dirty="0"/>
          </a:p>
          <a:p>
            <a:r>
              <a:rPr lang="en-US" sz="4000" dirty="0" smtClean="0"/>
              <a:t>To whom it may concern.</a:t>
            </a:r>
          </a:p>
          <a:p>
            <a:r>
              <a:rPr lang="en-US" sz="4000" dirty="0" smtClean="0"/>
              <a:t>Who went to the store?</a:t>
            </a:r>
            <a:endParaRPr lang="en-US" sz="4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Whom </a:t>
            </a:r>
            <a:r>
              <a:rPr lang="en-US" dirty="0" err="1" smtClean="0"/>
              <a:t>vs</a:t>
            </a:r>
            <a:r>
              <a:rPr lang="en-US" dirty="0" smtClean="0"/>
              <a:t> Who</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 </a:t>
            </a:r>
            <a:r>
              <a:rPr lang="en-US" dirty="0" smtClean="0"/>
              <a:t>She asked to ________ should she send the flowers?</a:t>
            </a:r>
          </a:p>
          <a:p>
            <a:pPr marL="514350" indent="-514350">
              <a:buFont typeface="+mj-lt"/>
              <a:buAutoNum type="arabicPeriod"/>
            </a:pPr>
            <a:r>
              <a:rPr lang="en-US" dirty="0" smtClean="0"/>
              <a:t>They waited to see __________ would win the award.</a:t>
            </a:r>
          </a:p>
          <a:p>
            <a:pPr marL="514350" indent="-514350">
              <a:buFont typeface="+mj-lt"/>
              <a:buAutoNum type="arabicPeriod"/>
            </a:pPr>
            <a:r>
              <a:rPr lang="en-US" dirty="0" smtClean="0"/>
              <a:t>He couldn’t tell her from __________ he received the letter.</a:t>
            </a:r>
          </a:p>
          <a:p>
            <a:pPr marL="514350" indent="-514350">
              <a:buFont typeface="+mj-lt"/>
              <a:buAutoNum type="arabicPeriod"/>
            </a:pPr>
            <a:r>
              <a:rPr lang="en-US" dirty="0" smtClean="0"/>
              <a:t>__________ will be the next President?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Grammar MISTAKE #6: Two, To and Too</a:t>
            </a:r>
            <a:endParaRPr lang="en-US" dirty="0"/>
          </a:p>
        </p:txBody>
      </p:sp>
      <p:sp>
        <p:nvSpPr>
          <p:cNvPr id="3" name="Content Placeholder 2"/>
          <p:cNvSpPr>
            <a:spLocks noGrp="1"/>
          </p:cNvSpPr>
          <p:nvPr>
            <p:ph idx="1"/>
          </p:nvPr>
        </p:nvSpPr>
        <p:spPr/>
        <p:txBody>
          <a:bodyPr/>
          <a:lstStyle/>
          <a:p>
            <a:r>
              <a:rPr lang="en-US" dirty="0" smtClean="0"/>
              <a:t>Two = number</a:t>
            </a:r>
          </a:p>
          <a:p>
            <a:r>
              <a:rPr lang="en-US" dirty="0" smtClean="0"/>
              <a:t>To = direction</a:t>
            </a:r>
          </a:p>
          <a:p>
            <a:r>
              <a:rPr lang="en-US" dirty="0" smtClean="0"/>
              <a:t>Too = also or emphasis</a:t>
            </a:r>
          </a:p>
          <a:p>
            <a:endParaRPr lang="en-US" dirty="0"/>
          </a:p>
          <a:p>
            <a:r>
              <a:rPr lang="en-US" dirty="0" smtClean="0"/>
              <a:t>There will be two birds in the cage.</a:t>
            </a:r>
          </a:p>
          <a:p>
            <a:r>
              <a:rPr lang="en-US" dirty="0" smtClean="0"/>
              <a:t>She went to the bank.</a:t>
            </a:r>
          </a:p>
          <a:p>
            <a:r>
              <a:rPr lang="en-US" dirty="0" smtClean="0"/>
              <a:t>Shaun will go too. </a:t>
            </a:r>
            <a:r>
              <a:rPr lang="en-US" dirty="0"/>
              <a:t>  </a:t>
            </a:r>
            <a:r>
              <a:rPr lang="en-US" dirty="0" smtClean="0"/>
              <a:t> She ate too fast.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800" dirty="0" smtClean="0"/>
              <a:t>While reading… HIGHLIGHT POSSIBLE SENTENCES TO QUOTE and/or PARAPHRASE</a:t>
            </a:r>
            <a:endParaRPr lang="en-US" sz="4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Too, or Two</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marL="514350" indent="-514350">
              <a:buFont typeface="+mj-lt"/>
              <a:buAutoNum type="arabicPeriod"/>
            </a:pPr>
            <a:r>
              <a:rPr lang="en-US" dirty="0" smtClean="0"/>
              <a:t>The test was _________ easy.</a:t>
            </a:r>
          </a:p>
          <a:p>
            <a:pPr marL="514350" indent="-514350">
              <a:buFont typeface="+mj-lt"/>
              <a:buAutoNum type="arabicPeriod"/>
            </a:pPr>
            <a:r>
              <a:rPr lang="en-US" dirty="0" smtClean="0"/>
              <a:t>We wanted ______ go home.</a:t>
            </a:r>
          </a:p>
          <a:p>
            <a:pPr marL="514350" indent="-514350">
              <a:buFont typeface="+mj-lt"/>
              <a:buAutoNum type="arabicPeriod"/>
            </a:pPr>
            <a:r>
              <a:rPr lang="en-US" dirty="0" smtClean="0"/>
              <a:t>They told the teacher ________.</a:t>
            </a:r>
          </a:p>
          <a:p>
            <a:pPr marL="514350" indent="-514350">
              <a:buFont typeface="+mj-lt"/>
              <a:buAutoNum type="arabicPeriod"/>
            </a:pPr>
            <a:r>
              <a:rPr lang="en-US" dirty="0" smtClean="0"/>
              <a:t>She asked for _________cups of coffee as one was never enough. </a:t>
            </a:r>
            <a:r>
              <a:rPr lang="en-US" dirty="0" smtClean="0">
                <a:sym typeface="Wingdings" pitchFamily="2" charset="2"/>
              </a:rPr>
              <a:t></a:t>
            </a:r>
          </a:p>
          <a:p>
            <a:pPr marL="514350" indent="-514350">
              <a:buFont typeface="+mj-lt"/>
              <a:buAutoNum type="arabicPeriod"/>
            </a:pPr>
            <a:r>
              <a:rPr lang="en-US" dirty="0" smtClean="0">
                <a:sym typeface="Wingdings" pitchFamily="2" charset="2"/>
              </a:rPr>
              <a:t>She addressed the letter _____whom it may concern.</a:t>
            </a:r>
          </a:p>
          <a:p>
            <a:pPr marL="514350" indent="-514350">
              <a:buFont typeface="+mj-lt"/>
              <a:buAutoNum type="arabicPeriod"/>
            </a:pPr>
            <a:r>
              <a:rPr lang="en-US" dirty="0" smtClean="0">
                <a:sym typeface="Wingdings" pitchFamily="2" charset="2"/>
              </a:rPr>
              <a:t>There were ________ many screaming students in the hallway.</a:t>
            </a:r>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Too, or Two</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marL="514350" indent="-514350">
              <a:buFont typeface="+mj-lt"/>
              <a:buAutoNum type="arabicPeriod"/>
            </a:pPr>
            <a:r>
              <a:rPr lang="en-US" dirty="0" smtClean="0"/>
              <a:t>The test was __too_______ easy.</a:t>
            </a:r>
          </a:p>
          <a:p>
            <a:pPr marL="514350" indent="-514350">
              <a:buFont typeface="+mj-lt"/>
              <a:buAutoNum type="arabicPeriod"/>
            </a:pPr>
            <a:r>
              <a:rPr lang="en-US" dirty="0" smtClean="0"/>
              <a:t>We wanted ___to___ go home.</a:t>
            </a:r>
          </a:p>
          <a:p>
            <a:pPr marL="514350" indent="-514350">
              <a:buFont typeface="+mj-lt"/>
              <a:buAutoNum type="arabicPeriod"/>
            </a:pPr>
            <a:r>
              <a:rPr lang="en-US" dirty="0" smtClean="0"/>
              <a:t>They told the teacher ___too_____.</a:t>
            </a:r>
          </a:p>
          <a:p>
            <a:pPr marL="514350" indent="-514350">
              <a:buFont typeface="+mj-lt"/>
              <a:buAutoNum type="arabicPeriod"/>
            </a:pPr>
            <a:r>
              <a:rPr lang="en-US" dirty="0" smtClean="0"/>
              <a:t>She asked for ___</a:t>
            </a:r>
            <a:r>
              <a:rPr lang="en-US" dirty="0" err="1" smtClean="0"/>
              <a:t>two______cups</a:t>
            </a:r>
            <a:r>
              <a:rPr lang="en-US" dirty="0" smtClean="0"/>
              <a:t> of coffee as one was never enough. </a:t>
            </a:r>
            <a:r>
              <a:rPr lang="en-US" dirty="0" smtClean="0">
                <a:sym typeface="Wingdings" pitchFamily="2" charset="2"/>
              </a:rPr>
              <a:t></a:t>
            </a:r>
          </a:p>
          <a:p>
            <a:pPr marL="514350" indent="-514350">
              <a:buFont typeface="+mj-lt"/>
              <a:buAutoNum type="arabicPeriod"/>
            </a:pPr>
            <a:r>
              <a:rPr lang="en-US" dirty="0" smtClean="0">
                <a:sym typeface="Wingdings" pitchFamily="2" charset="2"/>
              </a:rPr>
              <a:t>She addressed the letter _</a:t>
            </a:r>
            <a:r>
              <a:rPr lang="en-US" dirty="0" err="1" smtClean="0">
                <a:sym typeface="Wingdings" pitchFamily="2" charset="2"/>
              </a:rPr>
              <a:t>to____whom</a:t>
            </a:r>
            <a:r>
              <a:rPr lang="en-US" dirty="0" smtClean="0">
                <a:sym typeface="Wingdings" pitchFamily="2" charset="2"/>
              </a:rPr>
              <a:t> it may concern.</a:t>
            </a:r>
          </a:p>
          <a:p>
            <a:pPr marL="514350" indent="-514350">
              <a:buFont typeface="+mj-lt"/>
              <a:buAutoNum type="arabicPeriod"/>
            </a:pPr>
            <a:r>
              <a:rPr lang="en-US" dirty="0" smtClean="0">
                <a:sym typeface="Wingdings" pitchFamily="2" charset="2"/>
              </a:rPr>
              <a:t>There were ___too_____ many screaming students in the hallway.</a:t>
            </a:r>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Grammar MISTAKE #7: Affect and Effect</a:t>
            </a:r>
            <a:endParaRPr lang="en-US" dirty="0"/>
          </a:p>
        </p:txBody>
      </p:sp>
      <p:sp>
        <p:nvSpPr>
          <p:cNvPr id="3" name="Content Placeholder 2"/>
          <p:cNvSpPr>
            <a:spLocks noGrp="1"/>
          </p:cNvSpPr>
          <p:nvPr>
            <p:ph idx="1"/>
          </p:nvPr>
        </p:nvSpPr>
        <p:spPr/>
        <p:txBody>
          <a:bodyPr>
            <a:normAutofit/>
          </a:bodyPr>
          <a:lstStyle/>
          <a:p>
            <a:r>
              <a:rPr lang="en-US" dirty="0" smtClean="0"/>
              <a:t>Affect = verb </a:t>
            </a:r>
          </a:p>
          <a:p>
            <a:r>
              <a:rPr lang="en-US" dirty="0" smtClean="0"/>
              <a:t>Effect = noun</a:t>
            </a:r>
          </a:p>
          <a:p>
            <a:endParaRPr lang="en-US" dirty="0"/>
          </a:p>
          <a:p>
            <a:r>
              <a:rPr lang="en-US" dirty="0" smtClean="0"/>
              <a:t>The loud music affected my concentration.</a:t>
            </a:r>
          </a:p>
          <a:p>
            <a:r>
              <a:rPr lang="en-US" dirty="0" smtClean="0"/>
              <a:t>The loud music had a negative effect on my homework.</a:t>
            </a:r>
          </a:p>
          <a:p>
            <a:endParaRPr lang="en-US" dirty="0"/>
          </a:p>
          <a:p>
            <a:pPr>
              <a:buNone/>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Affect vs. effect</a:t>
            </a:r>
            <a:endParaRPr lang="en-US" dirty="0"/>
          </a:p>
        </p:txBody>
      </p:sp>
      <p:sp>
        <p:nvSpPr>
          <p:cNvPr id="3" name="Content Placeholder 2"/>
          <p:cNvSpPr>
            <a:spLocks noGrp="1"/>
          </p:cNvSpPr>
          <p:nvPr>
            <p:ph idx="1"/>
          </p:nvPr>
        </p:nvSpPr>
        <p:spPr>
          <a:xfrm>
            <a:off x="457200" y="1295400"/>
            <a:ext cx="8229600" cy="4830763"/>
          </a:xfrm>
        </p:spPr>
        <p:txBody>
          <a:bodyPr/>
          <a:lstStyle/>
          <a:p>
            <a:pPr marL="514350" indent="-514350">
              <a:buFont typeface="+mj-lt"/>
              <a:buAutoNum type="arabicPeriod"/>
            </a:pPr>
            <a:r>
              <a:rPr lang="en-US" dirty="0" smtClean="0"/>
              <a:t>Her boasting _________ her friends desire to want to be with her.</a:t>
            </a:r>
          </a:p>
          <a:p>
            <a:pPr marL="514350" indent="-514350">
              <a:buFont typeface="+mj-lt"/>
              <a:buAutoNum type="arabicPeriod"/>
            </a:pPr>
            <a:r>
              <a:rPr lang="en-US" dirty="0" smtClean="0"/>
              <a:t>The ___________ was she only had one friend, and it was a dog.</a:t>
            </a:r>
          </a:p>
          <a:p>
            <a:pPr marL="514350" indent="-514350">
              <a:buFont typeface="+mj-lt"/>
              <a:buAutoNum type="arabicPeriod"/>
            </a:pPr>
            <a:r>
              <a:rPr lang="en-US" dirty="0" smtClean="0"/>
              <a:t>When the __________ of the drugs wore off, he was surprised to find himself in a lady’s dress. </a:t>
            </a:r>
            <a:endParaRPr lang="en-US" dirty="0"/>
          </a:p>
          <a:p>
            <a:pPr marL="514350" indent="-514350">
              <a:buFont typeface="+mj-lt"/>
              <a:buAutoNum type="arabicPeriod"/>
            </a:pPr>
            <a:r>
              <a:rPr lang="en-US" dirty="0" smtClean="0"/>
              <a:t>This ___________ the way others treated him.</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Affect vs. effect</a:t>
            </a:r>
            <a:endParaRPr lang="en-US" dirty="0"/>
          </a:p>
        </p:txBody>
      </p:sp>
      <p:sp>
        <p:nvSpPr>
          <p:cNvPr id="3" name="Content Placeholder 2"/>
          <p:cNvSpPr>
            <a:spLocks noGrp="1"/>
          </p:cNvSpPr>
          <p:nvPr>
            <p:ph idx="1"/>
          </p:nvPr>
        </p:nvSpPr>
        <p:spPr>
          <a:xfrm>
            <a:off x="457200" y="1295400"/>
            <a:ext cx="8229600" cy="4830763"/>
          </a:xfrm>
        </p:spPr>
        <p:txBody>
          <a:bodyPr/>
          <a:lstStyle/>
          <a:p>
            <a:pPr marL="514350" indent="-514350">
              <a:buFont typeface="+mj-lt"/>
              <a:buAutoNum type="arabicPeriod"/>
            </a:pPr>
            <a:r>
              <a:rPr lang="en-US" dirty="0" smtClean="0"/>
              <a:t>Her boasting __affects_______ her friends’ desire to want to be with her.</a:t>
            </a:r>
          </a:p>
          <a:p>
            <a:pPr marL="514350" indent="-514350">
              <a:buFont typeface="+mj-lt"/>
              <a:buAutoNum type="arabicPeriod"/>
            </a:pPr>
            <a:r>
              <a:rPr lang="en-US" dirty="0" smtClean="0"/>
              <a:t>The __effect______ was she only had one friend, and it was a dog.</a:t>
            </a:r>
          </a:p>
          <a:p>
            <a:pPr marL="514350" indent="-514350">
              <a:buFont typeface="+mj-lt"/>
              <a:buAutoNum type="arabicPeriod"/>
            </a:pPr>
            <a:r>
              <a:rPr lang="en-US" dirty="0" smtClean="0"/>
              <a:t>When the _effect_________ of the drugs wore off, he was surprised to find himself in a lady’s dress. </a:t>
            </a:r>
            <a:endParaRPr lang="en-US" dirty="0"/>
          </a:p>
          <a:p>
            <a:pPr marL="514350" indent="-514350">
              <a:buFont typeface="+mj-lt"/>
              <a:buAutoNum type="arabicPeriod"/>
            </a:pPr>
            <a:r>
              <a:rPr lang="en-US" dirty="0" smtClean="0"/>
              <a:t>This __affected_______ the way others treated him.</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COMMON </a:t>
            </a:r>
            <a:r>
              <a:rPr lang="en-US" b="1" dirty="0"/>
              <a:t>Grammar MISTAKE #8: </a:t>
            </a:r>
            <a:r>
              <a:rPr lang="en-US" b="1" dirty="0" smtClean="0"/>
              <a:t/>
            </a:r>
            <a:br>
              <a:rPr lang="en-US" b="1" dirty="0" smtClean="0"/>
            </a:br>
            <a:r>
              <a:rPr lang="en-US" b="1" dirty="0" smtClean="0"/>
              <a:t>I </a:t>
            </a:r>
            <a:r>
              <a:rPr lang="en-US" b="1" dirty="0"/>
              <a:t>and Me</a:t>
            </a:r>
            <a:endParaRPr lang="en-US" dirty="0"/>
          </a:p>
        </p:txBody>
      </p:sp>
      <p:sp>
        <p:nvSpPr>
          <p:cNvPr id="3" name="Content Placeholder 2"/>
          <p:cNvSpPr>
            <a:spLocks noGrp="1"/>
          </p:cNvSpPr>
          <p:nvPr>
            <p:ph idx="1"/>
          </p:nvPr>
        </p:nvSpPr>
        <p:spPr>
          <a:xfrm>
            <a:off x="0" y="1219200"/>
            <a:ext cx="8686800" cy="5638800"/>
          </a:xfrm>
        </p:spPr>
        <p:txBody>
          <a:bodyPr>
            <a:normAutofit fontScale="92500" lnSpcReduction="20000"/>
          </a:bodyPr>
          <a:lstStyle/>
          <a:p>
            <a:r>
              <a:rPr lang="en-US" dirty="0" smtClean="0"/>
              <a:t>You and I    </a:t>
            </a:r>
            <a:r>
              <a:rPr lang="en-US" dirty="0" err="1" smtClean="0"/>
              <a:t>vs</a:t>
            </a:r>
            <a:r>
              <a:rPr lang="en-US" dirty="0" smtClean="0"/>
              <a:t>     You and me  (drop: you and)</a:t>
            </a:r>
          </a:p>
          <a:p>
            <a:r>
              <a:rPr lang="en-US" dirty="0" smtClean="0"/>
              <a:t>You and ____ should go to the movies on Saturday. (subject)</a:t>
            </a:r>
          </a:p>
          <a:p>
            <a:pPr lvl="1"/>
            <a:r>
              <a:rPr lang="en-US" dirty="0" smtClean="0"/>
              <a:t>I should go to the movies on Saturday. </a:t>
            </a:r>
          </a:p>
          <a:p>
            <a:pPr lvl="1"/>
            <a:r>
              <a:rPr lang="en-US" dirty="0" smtClean="0"/>
              <a:t>Me should go to the movies on Saturday.</a:t>
            </a:r>
          </a:p>
          <a:p>
            <a:r>
              <a:rPr lang="en-US" dirty="0" smtClean="0"/>
              <a:t>She gave the candy to you and ________. (object of preposition to)</a:t>
            </a:r>
          </a:p>
          <a:p>
            <a:pPr lvl="1"/>
            <a:r>
              <a:rPr lang="en-US" dirty="0" smtClean="0"/>
              <a:t>She gave the candy to I.</a:t>
            </a:r>
          </a:p>
          <a:p>
            <a:pPr lvl="1"/>
            <a:r>
              <a:rPr lang="en-US" dirty="0" smtClean="0"/>
              <a:t>She gave the candy to me.</a:t>
            </a:r>
          </a:p>
          <a:p>
            <a:r>
              <a:rPr lang="en-US" dirty="0" smtClean="0"/>
              <a:t>The new students are you and _________. (Predicate Nominative)</a:t>
            </a:r>
          </a:p>
          <a:p>
            <a:pPr lvl="1"/>
            <a:r>
              <a:rPr lang="en-US" dirty="0"/>
              <a:t>	</a:t>
            </a:r>
            <a:r>
              <a:rPr lang="en-US" dirty="0" smtClean="0"/>
              <a:t>The new student is I. </a:t>
            </a:r>
          </a:p>
          <a:p>
            <a:pPr lvl="1"/>
            <a:r>
              <a:rPr lang="en-US" dirty="0" smtClean="0"/>
              <a:t>The new student is me.</a:t>
            </a:r>
          </a:p>
          <a:p>
            <a:pPr lvl="1">
              <a:buNone/>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Grammar MISTAKE #9: </a:t>
            </a:r>
            <a:r>
              <a:rPr lang="en-US" b="1" dirty="0" smtClean="0"/>
              <a:t/>
            </a:r>
            <a:br>
              <a:rPr lang="en-US" b="1" dirty="0" smtClean="0"/>
            </a:br>
            <a:r>
              <a:rPr lang="en-US" b="1" dirty="0" smtClean="0"/>
              <a:t>It's </a:t>
            </a:r>
            <a:r>
              <a:rPr lang="en-US" b="1" dirty="0"/>
              <a:t>and Its</a:t>
            </a:r>
            <a:endParaRPr lang="en-US" dirty="0"/>
          </a:p>
        </p:txBody>
      </p:sp>
      <p:sp>
        <p:nvSpPr>
          <p:cNvPr id="3" name="Content Placeholder 2"/>
          <p:cNvSpPr>
            <a:spLocks noGrp="1"/>
          </p:cNvSpPr>
          <p:nvPr>
            <p:ph idx="1"/>
          </p:nvPr>
        </p:nvSpPr>
        <p:spPr/>
        <p:txBody>
          <a:bodyPr/>
          <a:lstStyle/>
          <a:p>
            <a:r>
              <a:rPr lang="en-US" dirty="0" smtClean="0"/>
              <a:t>It’s = it is</a:t>
            </a:r>
          </a:p>
          <a:p>
            <a:r>
              <a:rPr lang="en-US" dirty="0" smtClean="0"/>
              <a:t>Its = possessive form of it.</a:t>
            </a:r>
          </a:p>
          <a:p>
            <a:pPr>
              <a:buNone/>
            </a:pPr>
            <a:r>
              <a:rPr lang="en-US" dirty="0" smtClean="0"/>
              <a:t>It’s going to rain today.</a:t>
            </a:r>
          </a:p>
          <a:p>
            <a:pPr>
              <a:buNone/>
            </a:pPr>
            <a:r>
              <a:rPr lang="en-US" dirty="0" smtClean="0"/>
              <a:t>The dog wagged its tail.</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a:t>
            </a:r>
            <a:r>
              <a:rPr lang="en-US" dirty="0" err="1" smtClean="0"/>
              <a:t>vs</a:t>
            </a:r>
            <a:r>
              <a:rPr lang="en-US" dirty="0" smtClean="0"/>
              <a:t> its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 never knew ________ name.</a:t>
            </a:r>
          </a:p>
          <a:p>
            <a:pPr marL="514350" indent="-514350">
              <a:buFont typeface="+mj-lt"/>
              <a:buAutoNum type="arabicPeriod"/>
            </a:pPr>
            <a:r>
              <a:rPr lang="en-US" dirty="0" smtClean="0"/>
              <a:t>_________ never too late to try; unless the last day of school has arrived and then your just stupid.</a:t>
            </a:r>
          </a:p>
          <a:p>
            <a:pPr marL="514350" indent="-514350">
              <a:buFont typeface="+mj-lt"/>
              <a:buAutoNum type="arabicPeriod"/>
            </a:pPr>
            <a:r>
              <a:rPr lang="en-US" dirty="0" smtClean="0"/>
              <a:t>_______ nest was destroyed by the fire.</a:t>
            </a:r>
          </a:p>
          <a:p>
            <a:pPr marL="514350" indent="-514350">
              <a:buFont typeface="+mj-lt"/>
              <a:buAutoNum type="arabicPeriod"/>
            </a:pPr>
            <a:r>
              <a:rPr lang="en-US" dirty="0" smtClean="0"/>
              <a:t>For this reason, _________ important not to leave a fire burning in the forest.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a:t>
            </a:r>
            <a:r>
              <a:rPr lang="en-US" dirty="0" err="1" smtClean="0"/>
              <a:t>vs</a:t>
            </a:r>
            <a:r>
              <a:rPr lang="en-US" dirty="0" smtClean="0"/>
              <a:t> its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 never knew __its___ name.</a:t>
            </a:r>
          </a:p>
          <a:p>
            <a:pPr marL="514350" indent="-514350">
              <a:buFont typeface="+mj-lt"/>
              <a:buAutoNum type="arabicPeriod"/>
            </a:pPr>
            <a:r>
              <a:rPr lang="en-US" dirty="0" smtClean="0"/>
              <a:t>_It’s____ never too late to try; unless the last day of school has arrived and then your just stupid.</a:t>
            </a:r>
          </a:p>
          <a:p>
            <a:pPr marL="514350" indent="-514350">
              <a:buFont typeface="+mj-lt"/>
              <a:buAutoNum type="arabicPeriod"/>
            </a:pPr>
            <a:r>
              <a:rPr lang="en-US" dirty="0" smtClean="0"/>
              <a:t>__Its___ nest was destroyed by the fire.</a:t>
            </a:r>
          </a:p>
          <a:p>
            <a:pPr marL="514350" indent="-514350">
              <a:buFont typeface="+mj-lt"/>
              <a:buAutoNum type="arabicPeriod"/>
            </a:pPr>
            <a:r>
              <a:rPr lang="en-US" dirty="0" smtClean="0"/>
              <a:t>For this reason, ___it’s____ important not to leave a fire burning in the forest.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Revising and Edition EOC 2014</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Passage Short Answer</a:t>
            </a:r>
            <a:endParaRPr lang="en-US" dirty="0"/>
          </a:p>
        </p:txBody>
      </p:sp>
      <p:sp>
        <p:nvSpPr>
          <p:cNvPr id="3" name="Content Placeholder 2"/>
          <p:cNvSpPr>
            <a:spLocks noGrp="1"/>
          </p:cNvSpPr>
          <p:nvPr>
            <p:ph idx="1"/>
          </p:nvPr>
        </p:nvSpPr>
        <p:spPr>
          <a:xfrm>
            <a:off x="0" y="1600200"/>
            <a:ext cx="8686800" cy="4525963"/>
          </a:xfrm>
        </p:spPr>
        <p:txBody>
          <a:bodyPr>
            <a:normAutofit lnSpcReduction="10000"/>
          </a:bodyPr>
          <a:lstStyle/>
          <a:p>
            <a:r>
              <a:rPr lang="en-US" dirty="0" smtClean="0"/>
              <a:t>Answer the question</a:t>
            </a:r>
          </a:p>
          <a:p>
            <a:r>
              <a:rPr lang="en-US" dirty="0" smtClean="0"/>
              <a:t>Paraphrase what is going on in the passage relevant to your quote (identifying characters or a situation)</a:t>
            </a:r>
          </a:p>
          <a:p>
            <a:r>
              <a:rPr lang="en-US" dirty="0" smtClean="0"/>
              <a:t>Use one or two quotes</a:t>
            </a:r>
          </a:p>
          <a:p>
            <a:r>
              <a:rPr lang="en-US" dirty="0" smtClean="0"/>
              <a:t>Final statement rephrasing your answer in different words.</a:t>
            </a:r>
          </a:p>
          <a:p>
            <a:r>
              <a:rPr lang="en-US" dirty="0" smtClean="0"/>
              <a:t>DO NOT BE REPETITIVE! No “I”  “This quote means..” “This quote shows..”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a:buNone/>
            </a:pPr>
            <a:r>
              <a:rPr lang="en-US" dirty="0" smtClean="0"/>
              <a:t>(1) In the 1940s it wasn’t unusual for a small-town newspaper to feature a story about a cow.  (2) People were interested in reading about cows that grew a third horn, gave birth to triplets, or won a blue ribbon for producing especially creamy milk.  (3) But it wasn’t often that a news story about a cow was so remarkable that it made national headlines for a week and the problem-solving skills of people all over the country were engaged.  (4) Ladies and gentlemen, meet Grady.</a:t>
            </a:r>
          </a:p>
          <a:p>
            <a:pPr>
              <a:buNone/>
            </a:pP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599"/>
            <a:ext cx="9144000" cy="5262979"/>
          </a:xfrm>
          <a:prstGeom prst="rect">
            <a:avLst/>
          </a:prstGeom>
        </p:spPr>
        <p:txBody>
          <a:bodyPr wrap="square">
            <a:spAutoFit/>
          </a:bodyPr>
          <a:lstStyle/>
          <a:p>
            <a:r>
              <a:rPr lang="en-US" sz="2400" dirty="0" smtClean="0"/>
              <a:t>(18) Three days into Grady’s ordeal, a Denver Post editor who specialized in articles on farming phoned Mach.  (19) The editor, Ralph Partridge, announced that he was coming to Yukon to free Grady.  (20) What was Partridge’s foolproof plan? (21) He would smear Grady with grease and push her out the way she had come in. (22) First Partridge built a ramp inside the silo from the floor to the door.  (23) Then he and an assistant climbed inside the silo and attached a thick leather strap, or halter, to Grady.  (24) They covered the halter, Grady, and the opening to the silo with a thick coating of axle grease and attached ropes to the halter.  (25) With a push from behind and a pull from the front, Grady popped right out.  (26) Aside from some minor scrapes, she was just fine.</a:t>
            </a:r>
          </a:p>
          <a:p>
            <a:r>
              <a:rPr lang="en-US" sz="2400" dirty="0" smtClean="0"/>
              <a:t>(27) Grady’s hometown just happened to be on Route 66, a highway famous for its unusual tourist attractions.</a:t>
            </a:r>
            <a:endParaRPr lang="en-US" sz="24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27037"/>
            <a:ext cx="8915400" cy="5821363"/>
          </a:xfrm>
        </p:spPr>
        <p:txBody>
          <a:bodyPr>
            <a:normAutofit fontScale="85000" lnSpcReduction="10000"/>
          </a:bodyPr>
          <a:lstStyle/>
          <a:p>
            <a:pPr>
              <a:buNone/>
            </a:pPr>
            <a:r>
              <a:rPr lang="en-US" dirty="0" smtClean="0"/>
              <a:t>1 What is the most effective revision to make in sentence 3?</a:t>
            </a:r>
          </a:p>
          <a:p>
            <a:pPr>
              <a:buNone/>
            </a:pPr>
            <a:r>
              <a:rPr lang="en-US" dirty="0" smtClean="0"/>
              <a:t>A But it wasn’t often that a news story about a cow was so remarkable that it made national headlines for a week, so the problem-solving skills of people all over the country were engaged.</a:t>
            </a:r>
          </a:p>
          <a:p>
            <a:pPr>
              <a:buNone/>
            </a:pPr>
            <a:r>
              <a:rPr lang="en-US" dirty="0" smtClean="0"/>
              <a:t>B But it wasn’t often that a news story about a cow was so remarkable that when engaged, it made national headlines for a week with the problem-solving skills of people all over the country.</a:t>
            </a:r>
          </a:p>
          <a:p>
            <a:pPr>
              <a:buNone/>
            </a:pPr>
            <a:r>
              <a:rPr lang="en-US" dirty="0" smtClean="0"/>
              <a:t>C But it wasn’t often that a news story about a cow was so remarkable that it made national headlines for a week and engaged the problem-solving skills of people all over the country.</a:t>
            </a:r>
          </a:p>
          <a:p>
            <a:pPr>
              <a:buNone/>
            </a:pPr>
            <a:r>
              <a:rPr lang="en-US" dirty="0" smtClean="0"/>
              <a:t>D No revision is needed in sentence 3.</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686800" cy="6172200"/>
          </a:xfrm>
        </p:spPr>
        <p:txBody>
          <a:bodyPr>
            <a:normAutofit fontScale="92500" lnSpcReduction="20000"/>
          </a:bodyPr>
          <a:lstStyle/>
          <a:p>
            <a:pPr>
              <a:buNone/>
            </a:pPr>
            <a:r>
              <a:rPr lang="en-US" dirty="0" smtClean="0"/>
              <a:t>(5) Grady the cow started out as a dependable, ordinary cow owned by a farmer in Yukon, Oklahoma, named Bill Mach.  (6) The six-year-old Hereford had lived a peaceful life on Mach’s farm until one day in 1949 when Mach called in a local veterinarian to assist Grady during a difficult birth.  (7) Afterward Grady became upset and ran toward the nearest source of light.  (8) She probably thought it was an exit from the barn.  (9) Unfortunately, it wasn’t.  (10) It was the opening to a grain silo.  (11) Remarkably, the 1,200-pound cow squeezed through the tiny opening, which was as wide and tall as a newspaper page.  (12) When they peered inside the silo, they saw Grady calmly looking out at them.  (13) Sadly, they had no idea how to get her out.</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858000"/>
          </a:xfrm>
        </p:spPr>
        <p:txBody>
          <a:bodyPr>
            <a:normAutofit lnSpcReduction="10000"/>
          </a:bodyPr>
          <a:lstStyle/>
          <a:p>
            <a:pPr>
              <a:buNone/>
            </a:pPr>
            <a:r>
              <a:rPr lang="en-US" dirty="0" smtClean="0"/>
              <a:t>2 What is the most effective way to combine sentences 7 and 8?</a:t>
            </a:r>
          </a:p>
          <a:p>
            <a:pPr>
              <a:buNone/>
            </a:pPr>
            <a:r>
              <a:rPr lang="en-US" dirty="0" smtClean="0"/>
              <a:t>F Afterward Grady became upset and ran toward the nearest source of light, probably thinking it was an exit from the barn.</a:t>
            </a:r>
          </a:p>
          <a:p>
            <a:pPr>
              <a:buNone/>
            </a:pPr>
            <a:r>
              <a:rPr lang="en-US" dirty="0" smtClean="0"/>
              <a:t>G Afterward Grady, who became upset and ran toward the nearest source of light, probably thought it was an exit from the barn.</a:t>
            </a:r>
          </a:p>
          <a:p>
            <a:pPr>
              <a:buNone/>
            </a:pPr>
            <a:r>
              <a:rPr lang="en-US" dirty="0" smtClean="0"/>
              <a:t>H Afterward Grady became upset because she probably thought it was an exit from the barn and ran toward the nearest source of light.</a:t>
            </a:r>
          </a:p>
          <a:p>
            <a:pPr>
              <a:buNone/>
            </a:pPr>
            <a:r>
              <a:rPr lang="en-US" dirty="0" smtClean="0"/>
              <a:t>J Afterward Grady became upset and ran toward the nearest source of light, she probably thought it was an exit from the barn.</a:t>
            </a:r>
          </a:p>
          <a:p>
            <a:pPr>
              <a:buNone/>
            </a:pP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858000"/>
          </a:xfrm>
        </p:spPr>
        <p:txBody>
          <a:bodyPr/>
          <a:lstStyle/>
          <a:p>
            <a:pPr>
              <a:buNone/>
            </a:pPr>
            <a:endParaRPr lang="en-US" dirty="0" smtClean="0"/>
          </a:p>
          <a:p>
            <a:pPr>
              <a:buNone/>
            </a:pPr>
            <a:r>
              <a:rPr lang="en-US" dirty="0" smtClean="0"/>
              <a:t>3 Sentence 12 lacks clarity. What is the best way to improve this sentence?</a:t>
            </a:r>
          </a:p>
          <a:p>
            <a:pPr>
              <a:buNone/>
            </a:pPr>
            <a:r>
              <a:rPr lang="en-US" dirty="0" smtClean="0"/>
              <a:t>A Change When they to When Mach and the veterinarian</a:t>
            </a:r>
          </a:p>
          <a:p>
            <a:pPr>
              <a:buNone/>
            </a:pPr>
            <a:r>
              <a:rPr lang="en-US" dirty="0" smtClean="0"/>
              <a:t>B Change peered to glanced</a:t>
            </a:r>
          </a:p>
          <a:p>
            <a:pPr>
              <a:buNone/>
            </a:pPr>
            <a:r>
              <a:rPr lang="en-US" dirty="0" smtClean="0"/>
              <a:t>C Change they saw to he saw</a:t>
            </a:r>
          </a:p>
          <a:p>
            <a:pPr>
              <a:buNone/>
            </a:pPr>
            <a:r>
              <a:rPr lang="en-US" dirty="0" smtClean="0"/>
              <a:t>D Change looking out to staring</a:t>
            </a:r>
          </a:p>
          <a:p>
            <a:pPr>
              <a:buNone/>
            </a:pP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US" dirty="0" smtClean="0"/>
              <a:t>(14) A local newspaper reporter, concerned for the cow, wrote of Grady’s plight and asked readers to suggest ideas for freeing her. (15) Surprisingly, hundreds of suggestions came in from all over the United States and Canada.  (16) Some people said that Mach should tunnel into the silo.  (17) Others thought he should tear down the silo or use a helicopter to airlift Grady out.  </a:t>
            </a:r>
          </a:p>
          <a:p>
            <a:pPr>
              <a:buNone/>
            </a:pPr>
            <a:r>
              <a:rPr lang="en-US" dirty="0" smtClean="0"/>
              <a:t>		(18) Three days into Grady’s ordeal, a Denver Post editor who specialized in articles on farming phoned Mach.  (19) The editor, Ralph Partridge, announced that he was coming to Yukon to free Grady.  (20) What was Partridge’s foolproof plan?</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858000"/>
          </a:xfrm>
        </p:spPr>
        <p:txBody>
          <a:bodyPr>
            <a:normAutofit lnSpcReduction="10000"/>
          </a:bodyPr>
          <a:lstStyle/>
          <a:p>
            <a:pPr>
              <a:buNone/>
            </a:pPr>
            <a:r>
              <a:rPr lang="en-US" dirty="0" smtClean="0"/>
              <a:t>4 Xavier would like to add some sentences to help transition from the third paragraph (sentences 14–17) to the fourth paragraph (sentences 18–26). Which of the following could Xavier add after sentence 17? </a:t>
            </a:r>
          </a:p>
          <a:p>
            <a:pPr>
              <a:buNone/>
            </a:pPr>
            <a:r>
              <a:rPr lang="en-US" dirty="0" smtClean="0"/>
              <a:t>F A helicopter could be dangerous. Obviously, it would be costly.</a:t>
            </a:r>
          </a:p>
          <a:p>
            <a:pPr>
              <a:buNone/>
            </a:pPr>
            <a:r>
              <a:rPr lang="en-US" dirty="0" smtClean="0"/>
              <a:t>G Should they tear it down? Should they use a helicopter?</a:t>
            </a:r>
          </a:p>
          <a:p>
            <a:pPr>
              <a:buNone/>
            </a:pPr>
            <a:r>
              <a:rPr lang="en-US" dirty="0" smtClean="0"/>
              <a:t>H People from all around the country had ideas that they wanted to share. Some were good; others not so much.</a:t>
            </a:r>
          </a:p>
          <a:p>
            <a:pPr>
              <a:buNone/>
            </a:pPr>
            <a:r>
              <a:rPr lang="en-US" dirty="0" smtClean="0"/>
              <a:t>J Each suggestion had its own problems. And in the meantime Grady remained stuck.</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858000"/>
          </a:xfrm>
        </p:spPr>
        <p:txBody>
          <a:bodyPr/>
          <a:lstStyle/>
          <a:p>
            <a:pPr>
              <a:buNone/>
            </a:pPr>
            <a:r>
              <a:rPr lang="en-US" dirty="0" smtClean="0"/>
              <a:t>5 Xavier realizes that he should have added the following sentence to the fourth paragraph (sentences 18–26).</a:t>
            </a:r>
          </a:p>
          <a:p>
            <a:pPr>
              <a:buNone/>
            </a:pPr>
            <a:r>
              <a:rPr lang="en-US" dirty="0" smtClean="0"/>
              <a:t>One newspaper highlighted Partridge’s arrival, claiming that he was coming with “secret cow-freeing equipment.”</a:t>
            </a:r>
          </a:p>
          <a:p>
            <a:pPr>
              <a:buNone/>
            </a:pPr>
            <a:r>
              <a:rPr lang="en-US" dirty="0" smtClean="0"/>
              <a:t>Where is the most effective place to insert this sentence?</a:t>
            </a:r>
          </a:p>
          <a:p>
            <a:pPr>
              <a:buNone/>
            </a:pPr>
            <a:r>
              <a:rPr lang="en-US" dirty="0" smtClean="0"/>
              <a:t>A After sentence 18</a:t>
            </a:r>
          </a:p>
          <a:p>
            <a:pPr>
              <a:buNone/>
            </a:pPr>
            <a:r>
              <a:rPr lang="en-US" dirty="0" smtClean="0"/>
              <a:t>B After sentence 19</a:t>
            </a:r>
          </a:p>
          <a:p>
            <a:pPr>
              <a:buNone/>
            </a:pPr>
            <a:r>
              <a:rPr lang="en-US" dirty="0" smtClean="0"/>
              <a:t>C After sentence 22</a:t>
            </a:r>
          </a:p>
          <a:p>
            <a:pPr>
              <a:buNone/>
            </a:pPr>
            <a:r>
              <a:rPr lang="en-US" dirty="0" smtClean="0"/>
              <a:t>D After sentence 24</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838200"/>
            <a:ext cx="7848600" cy="5509200"/>
          </a:xfrm>
          <a:prstGeom prst="rect">
            <a:avLst/>
          </a:prstGeom>
        </p:spPr>
        <p:txBody>
          <a:bodyPr wrap="square">
            <a:spAutoFit/>
          </a:bodyPr>
          <a:lstStyle/>
          <a:p>
            <a:r>
              <a:rPr lang="en-US" sz="3200" dirty="0" smtClean="0"/>
              <a:t>(27) Grady’s hometown just happened to be on Route 66, a highway famous for its unusual tourist attractions.  (28) Bill Mach decided to post a sign on the highway, declaring Yukon Grady’s home.  (29) In time Grady became a bit of a celebrity.  (30) She was the subject of two children’s books and was featured in  Time magazine.  (31) For many years people told the story of Grady the cow. (32) She was quite a cow, so people enjoyed telling her story.</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000" dirty="0" smtClean="0"/>
              <a:t>examples from past EOC</a:t>
            </a:r>
            <a:endParaRPr lang="en-US" sz="2000" dirty="0"/>
          </a:p>
        </p:txBody>
      </p:sp>
      <p:sp>
        <p:nvSpPr>
          <p:cNvPr id="3" name="Content Placeholder 2"/>
          <p:cNvSpPr>
            <a:spLocks noGrp="1"/>
          </p:cNvSpPr>
          <p:nvPr>
            <p:ph idx="1"/>
          </p:nvPr>
        </p:nvSpPr>
        <p:spPr>
          <a:xfrm>
            <a:off x="0" y="457200"/>
            <a:ext cx="9144000" cy="6781800"/>
          </a:xfrm>
        </p:spPr>
        <p:txBody>
          <a:bodyPr>
            <a:normAutofit fontScale="77500" lnSpcReduction="20000"/>
          </a:bodyPr>
          <a:lstStyle/>
          <a:p>
            <a:r>
              <a:rPr lang="en-US" dirty="0" smtClean="0"/>
              <a:t>In this excerpt from </a:t>
            </a:r>
            <a:r>
              <a:rPr lang="en-US" i="1" dirty="0" smtClean="0"/>
              <a:t>Anne of Green Gables</a:t>
            </a:r>
            <a:r>
              <a:rPr lang="en-US" dirty="0" smtClean="0"/>
              <a:t>, do you think the stage direction enhance your understanding of the scene?</a:t>
            </a:r>
          </a:p>
          <a:p>
            <a:endParaRPr lang="en-US" dirty="0" smtClean="0"/>
          </a:p>
          <a:p>
            <a:r>
              <a:rPr lang="en-US" dirty="0" smtClean="0"/>
              <a:t>I</a:t>
            </a:r>
            <a:r>
              <a:rPr lang="en-US" strike="sngStrike" dirty="0" smtClean="0"/>
              <a:t>n this excerpt from </a:t>
            </a:r>
            <a:r>
              <a:rPr lang="en-US" i="1" strike="sngStrike" dirty="0" smtClean="0"/>
              <a:t>Anne of Green Gables</a:t>
            </a:r>
            <a:r>
              <a:rPr lang="en-US" dirty="0" smtClean="0"/>
              <a:t>, do </a:t>
            </a:r>
            <a:r>
              <a:rPr lang="en-US" strike="sngStrike" dirty="0" smtClean="0"/>
              <a:t>you think </a:t>
            </a:r>
            <a:r>
              <a:rPr lang="en-US" dirty="0" smtClean="0"/>
              <a:t>the stage direction enhance  (improve, develop, add to) your understanding of the scene?</a:t>
            </a:r>
          </a:p>
          <a:p>
            <a:pPr lvl="1">
              <a:buNone/>
            </a:pPr>
            <a:r>
              <a:rPr lang="en-US" dirty="0" smtClean="0">
                <a:solidFill>
                  <a:srgbClr val="7030A0"/>
                </a:solidFill>
              </a:rPr>
              <a:t>Do the stage directions improve your understanding of the scene? </a:t>
            </a:r>
          </a:p>
          <a:p>
            <a:pPr lvl="1">
              <a:buNone/>
            </a:pPr>
            <a:r>
              <a:rPr lang="en-US" dirty="0" smtClean="0">
                <a:solidFill>
                  <a:srgbClr val="FF0000"/>
                </a:solidFill>
              </a:rPr>
              <a:t>The stage directions do improve the understanding of the scene because_____________________________________.</a:t>
            </a:r>
          </a:p>
          <a:p>
            <a:r>
              <a:rPr lang="en-US" dirty="0" smtClean="0"/>
              <a:t>In “Hungry Bears Prefer Minivans,” how does the writer’s approach to the topic make it approachable?</a:t>
            </a:r>
          </a:p>
          <a:p>
            <a:r>
              <a:rPr lang="en-US" dirty="0" smtClean="0"/>
              <a:t>After reading “</a:t>
            </a:r>
            <a:r>
              <a:rPr lang="en-US" dirty="0" err="1" smtClean="0"/>
              <a:t>Postcard:New</a:t>
            </a:r>
            <a:r>
              <a:rPr lang="en-US" dirty="0" smtClean="0"/>
              <a:t> </a:t>
            </a:r>
            <a:r>
              <a:rPr lang="en-US" dirty="0" err="1" smtClean="0"/>
              <a:t>Dehli</a:t>
            </a:r>
            <a:r>
              <a:rPr lang="en-US" dirty="0" smtClean="0"/>
              <a:t>” do you think Gupta’s modified airplane is a good idea?</a:t>
            </a:r>
          </a:p>
          <a:p>
            <a:r>
              <a:rPr lang="en-US" dirty="0" smtClean="0"/>
              <a:t>How would you describe Paul in the excerpt from “The Custom of the Country”?</a:t>
            </a:r>
          </a:p>
          <a:p>
            <a:r>
              <a:rPr lang="en-US" dirty="0" smtClean="0"/>
              <a:t>After reading “Hearing the Sweetest Song,” do you think the author considers herself disabled?</a:t>
            </a:r>
          </a:p>
          <a:p>
            <a:r>
              <a:rPr lang="en-US" dirty="0" smtClean="0"/>
              <a:t>In “Is Criticism a Four Letter Word?,” how does the author feel about criticism?  </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858000"/>
          </a:xfrm>
        </p:spPr>
        <p:txBody>
          <a:bodyPr>
            <a:normAutofit lnSpcReduction="10000"/>
          </a:bodyPr>
          <a:lstStyle/>
          <a:p>
            <a:pPr>
              <a:buNone/>
            </a:pPr>
            <a:r>
              <a:rPr lang="en-US" dirty="0" smtClean="0"/>
              <a:t>6 Xavier would like to improve the closing paragraph (sentences 27–32) by replacing sentence 32. Which of the following could best replace sentence 32 and help strengthen  this paper’s closing?</a:t>
            </a:r>
          </a:p>
          <a:p>
            <a:pPr>
              <a:buNone/>
            </a:pPr>
            <a:r>
              <a:rPr lang="en-US" dirty="0" smtClean="0"/>
              <a:t>F Grady the cow had been such an unassuming animal.</a:t>
            </a:r>
          </a:p>
          <a:p>
            <a:pPr>
              <a:buNone/>
            </a:pPr>
            <a:r>
              <a:rPr lang="en-US" dirty="0" smtClean="0"/>
              <a:t>G In fact, as you can tell, I’m telling the story of this magnificent and unusual cow even now!</a:t>
            </a:r>
          </a:p>
          <a:p>
            <a:pPr>
              <a:buNone/>
            </a:pPr>
            <a:r>
              <a:rPr lang="en-US" dirty="0" smtClean="0"/>
              <a:t>H For the rest of her life, Grady lived on Mach’s farm.</a:t>
            </a:r>
          </a:p>
          <a:p>
            <a:pPr>
              <a:buNone/>
            </a:pPr>
            <a:r>
              <a:rPr lang="en-US" dirty="0" smtClean="0"/>
              <a:t>J It was the unique tale of a cow’s rescue, but it was also an inspiring story of American ingenuity and determination.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past CX short answers</a:t>
            </a:r>
            <a:endParaRPr lang="en-US" dirty="0"/>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r>
              <a:rPr lang="en-US" dirty="0" smtClean="0"/>
              <a:t>How are the themes of “Those Winter Sundays” and “All My Babies Are Gone Now” similar? </a:t>
            </a:r>
          </a:p>
          <a:p>
            <a:r>
              <a:rPr lang="en-US" dirty="0" smtClean="0"/>
              <a:t>What message do you think the reader in “Sunday Morning Early” and the narrator of “I Wish I Was A Poet” are trying to convey?</a:t>
            </a:r>
          </a:p>
          <a:p>
            <a:r>
              <a:rPr lang="en-US" dirty="0" smtClean="0"/>
              <a:t>Do you think Jaime </a:t>
            </a:r>
            <a:r>
              <a:rPr lang="en-US" dirty="0" err="1" smtClean="0"/>
              <a:t>Teevan</a:t>
            </a:r>
            <a:r>
              <a:rPr lang="en-US" dirty="0" smtClean="0"/>
              <a:t> in “2009 Young Innovations Under 35: Jaime </a:t>
            </a:r>
            <a:r>
              <a:rPr lang="en-US" dirty="0" err="1" smtClean="0"/>
              <a:t>Teevan</a:t>
            </a:r>
            <a:r>
              <a:rPr lang="en-US" dirty="0" smtClean="0"/>
              <a:t>, 32” and Barry Bingham, </a:t>
            </a:r>
            <a:r>
              <a:rPr lang="en-US" dirty="0" err="1" smtClean="0"/>
              <a:t>Jr</a:t>
            </a:r>
            <a:r>
              <a:rPr lang="en-US" dirty="0" smtClean="0"/>
              <a:t>, in “Digital Dad Versus the Dinosaurs” have anything in common?</a:t>
            </a:r>
          </a:p>
          <a:p>
            <a:r>
              <a:rPr lang="en-US" dirty="0" smtClean="0"/>
              <a:t>What is one similarity between the boy in “Jim at Bat” and Billy Crystal in “A Crystal Clear Love Affair”?</a:t>
            </a:r>
          </a:p>
          <a:p>
            <a:r>
              <a:rPr lang="en-US" dirty="0" smtClean="0"/>
              <a:t>How is the loss of language important in “</a:t>
            </a:r>
            <a:r>
              <a:rPr lang="en-US" dirty="0" err="1" smtClean="0"/>
              <a:t>Tehuelche</a:t>
            </a:r>
            <a:r>
              <a:rPr lang="en-US" dirty="0" smtClean="0"/>
              <a:t>” and “Linguist on Mission to Save Inuit ‘Fossil Language’ Disappearing with the Ice”?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we did</a:t>
            </a:r>
            <a:endParaRPr lang="en-US" dirty="0"/>
          </a:p>
        </p:txBody>
      </p:sp>
      <p:sp>
        <p:nvSpPr>
          <p:cNvPr id="3" name="Content Placeholder 2"/>
          <p:cNvSpPr>
            <a:spLocks noGrp="1"/>
          </p:cNvSpPr>
          <p:nvPr>
            <p:ph idx="1"/>
          </p:nvPr>
        </p:nvSpPr>
        <p:spPr/>
        <p:txBody>
          <a:bodyPr/>
          <a:lstStyle/>
          <a:p>
            <a:r>
              <a:rPr lang="en-US" dirty="0" smtClean="0"/>
              <a:t>What message is the article “Verbal Communication” and “Nonverbal Communication” trying to convey regarding professional communication in the workplace?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2320</TotalTime>
  <Words>4983</Words>
  <Application>Microsoft Office PowerPoint</Application>
  <PresentationFormat>On-screen Show (4:3)</PresentationFormat>
  <Paragraphs>385</Paragraphs>
  <Slides>70</Slides>
  <Notes>1</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EOC STAAR Review</vt:lpstr>
      <vt:lpstr>Short Answer Review</vt:lpstr>
      <vt:lpstr>Short Answer Review</vt:lpstr>
      <vt:lpstr>Example of examining question</vt:lpstr>
      <vt:lpstr>Slide 5</vt:lpstr>
      <vt:lpstr>Single Passage Short Answer</vt:lpstr>
      <vt:lpstr>examples from past EOC</vt:lpstr>
      <vt:lpstr>examples of past CX short answers</vt:lpstr>
      <vt:lpstr>Example we did</vt:lpstr>
      <vt:lpstr>Slide 10</vt:lpstr>
      <vt:lpstr>Slide 11</vt:lpstr>
      <vt:lpstr>Answer</vt:lpstr>
      <vt:lpstr>Passage 1 for CX using 2 passages</vt:lpstr>
      <vt:lpstr>Passage 2 for CX using 2 passages</vt:lpstr>
      <vt:lpstr>DO NOT LEAVE SPACE OR SEPARATE THE ANSWER… IT IS ONE BIG ANSWER  MAKE SURE YOUR conclusion ties it all together!!!</vt:lpstr>
      <vt:lpstr>Cross over Short Answer option 1</vt:lpstr>
      <vt:lpstr>Short Answer Option 2</vt:lpstr>
      <vt:lpstr>ESSAY</vt:lpstr>
      <vt:lpstr>Prompt</vt:lpstr>
      <vt:lpstr>Persuasive Essay HOW-TO for the Introduction</vt:lpstr>
      <vt:lpstr>Introduction</vt:lpstr>
      <vt:lpstr>Introduction</vt:lpstr>
      <vt:lpstr>Paragraph #1</vt:lpstr>
      <vt:lpstr>Paragraph #2</vt:lpstr>
      <vt:lpstr>Paragraph #3</vt:lpstr>
      <vt:lpstr>rough draft!</vt:lpstr>
      <vt:lpstr>Slide 27</vt:lpstr>
      <vt:lpstr>When you don’t use YOU, it sounds much more FORMAL! </vt:lpstr>
      <vt:lpstr>Slide 29</vt:lpstr>
      <vt:lpstr>Slide 30</vt:lpstr>
      <vt:lpstr>STAAR Prep Daily Lessons </vt:lpstr>
      <vt:lpstr>Slide 32</vt:lpstr>
      <vt:lpstr>COMMON Grammar MISTAKE #1: There, Their and They're</vt:lpstr>
      <vt:lpstr>Slide 34</vt:lpstr>
      <vt:lpstr>Record this tip on pg 41 of your spiral COMMON Grammar MISTAKE #2: You're and Your</vt:lpstr>
      <vt:lpstr>Write the number of the sentences that are using “your” incorrectly</vt:lpstr>
      <vt:lpstr>Write the number of the sentences that are using “your” incorrectly</vt:lpstr>
      <vt:lpstr>COMMON Grammar MISTAKE #3: Then and Than</vt:lpstr>
      <vt:lpstr>Then (red)  vs Than (green)</vt:lpstr>
      <vt:lpstr>Then vs Than </vt:lpstr>
      <vt:lpstr>Then vs Than </vt:lpstr>
      <vt:lpstr>Then vs Than </vt:lpstr>
      <vt:lpstr>Then vs Than </vt:lpstr>
      <vt:lpstr>COMMON Grammar MISTAKE #4:  Lie and Lay</vt:lpstr>
      <vt:lpstr>Lie vs Lay</vt:lpstr>
      <vt:lpstr>Lie vs Lay</vt:lpstr>
      <vt:lpstr>COMMON Grammar MISTAKE #5: Who and Whom</vt:lpstr>
      <vt:lpstr>Whom vs Who</vt:lpstr>
      <vt:lpstr>COMMON Grammar MISTAKE #6: Two, To and Too</vt:lpstr>
      <vt:lpstr>To, Too, or Two</vt:lpstr>
      <vt:lpstr>To, Too, or Two</vt:lpstr>
      <vt:lpstr>COMMON Grammar MISTAKE #7: Affect and Effect</vt:lpstr>
      <vt:lpstr>Affect vs. effect</vt:lpstr>
      <vt:lpstr>Affect vs. effect</vt:lpstr>
      <vt:lpstr>COMMON Grammar MISTAKE #8:  I and Me</vt:lpstr>
      <vt:lpstr>COMMON Grammar MISTAKE #9:  It's and Its</vt:lpstr>
      <vt:lpstr>It’s vs its</vt:lpstr>
      <vt:lpstr>It’s vs its</vt:lpstr>
      <vt:lpstr>Revising and Edition EOC 2014</vt:lpstr>
      <vt:lpstr>Slide 60</vt:lpstr>
      <vt:lpstr>Slide 61</vt:lpstr>
      <vt:lpstr>Slide 62</vt:lpstr>
      <vt:lpstr>Slide 63</vt:lpstr>
      <vt:lpstr>Slide 64</vt:lpstr>
      <vt:lpstr>Slide 65</vt:lpstr>
      <vt:lpstr>Slide 66</vt:lpstr>
      <vt:lpstr>Slide 67</vt:lpstr>
      <vt:lpstr>Slide 68</vt:lpstr>
      <vt:lpstr>Slide 69</vt:lpstr>
      <vt:lpstr>Slide 70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STAAR Prep Daily Lessons</dc:title>
  <dc:creator>pkemp1</dc:creator>
  <cp:lastModifiedBy>Patricia M Kemp</cp:lastModifiedBy>
  <cp:revision>82</cp:revision>
  <dcterms:created xsi:type="dcterms:W3CDTF">2015-03-14T23:13:12Z</dcterms:created>
  <dcterms:modified xsi:type="dcterms:W3CDTF">2015-03-27T21:46:06Z</dcterms:modified>
</cp:coreProperties>
</file>